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64" r:id="rId3"/>
    <p:sldId id="267" r:id="rId4"/>
    <p:sldId id="270" r:id="rId5"/>
    <p:sldId id="257" r:id="rId6"/>
    <p:sldId id="265" r:id="rId7"/>
    <p:sldId id="258" r:id="rId8"/>
    <p:sldId id="259" r:id="rId9"/>
    <p:sldId id="260" r:id="rId10"/>
    <p:sldId id="261" r:id="rId11"/>
    <p:sldId id="262" r:id="rId12"/>
    <p:sldId id="263" r:id="rId13"/>
    <p:sldId id="268" r:id="rId14"/>
    <p:sldId id="269" r:id="rId15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6" d="100"/>
          <a:sy n="56" d="100"/>
        </p:scale>
        <p:origin x="8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328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475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240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480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219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145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01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amma.app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amma.app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gamma.ap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gamma.ap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gamma.ap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gamma.ap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gamma.app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28153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658303"/>
            <a:ext cx="7477601" cy="28746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7545"/>
              </a:lnSpc>
              <a:buNone/>
            </a:pPr>
            <a:r>
              <a:rPr lang="en-US" sz="6036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cree y hace un adventista del séptimo día?</a:t>
            </a:r>
            <a:endParaRPr lang="en-US" sz="6036" dirty="0"/>
          </a:p>
        </p:txBody>
      </p:sp>
      <p:sp>
        <p:nvSpPr>
          <p:cNvPr id="6" name="Text 3"/>
          <p:cNvSpPr/>
          <p:nvPr/>
        </p:nvSpPr>
        <p:spPr>
          <a:xfrm>
            <a:off x="833199" y="4866203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28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del séptimo día creen en un Dios amoroso que les guía y les da esperanza. Su fe se basa en la Biblia y en </a:t>
            </a:r>
            <a:r>
              <a:rPr lang="en-US" sz="2800" b="1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una</a:t>
            </a:r>
            <a:r>
              <a:rPr lang="en-US" sz="28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2800" b="1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relación</a:t>
            </a:r>
            <a:r>
              <a:rPr lang="en-US" sz="28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 personal con Jesucristo, a quien esperan ver regresar pronto</a:t>
            </a: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.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2662660" y="7587836"/>
            <a:ext cx="2208371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3062"/>
              </a:lnSpc>
              <a:buNone/>
            </a:pPr>
            <a:endParaRPr 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4" name="Text 2"/>
          <p:cNvSpPr/>
          <p:nvPr/>
        </p:nvSpPr>
        <p:spPr>
          <a:xfrm>
            <a:off x="4375309" y="814961"/>
            <a:ext cx="653474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Servicio a la comunidad</a:t>
            </a:r>
            <a:endParaRPr lang="en-US" sz="5400" dirty="0"/>
          </a:p>
        </p:txBody>
      </p:sp>
      <p:sp>
        <p:nvSpPr>
          <p:cNvPr id="5" name="Shape 3"/>
          <p:cNvSpPr/>
          <p:nvPr/>
        </p:nvSpPr>
        <p:spPr>
          <a:xfrm>
            <a:off x="2037993" y="2530349"/>
            <a:ext cx="5166122" cy="1990963"/>
          </a:xfrm>
          <a:prstGeom prst="roundRect">
            <a:avLst>
              <a:gd name="adj" fmla="val 6696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200"/>
          </a:p>
        </p:txBody>
      </p:sp>
      <p:sp>
        <p:nvSpPr>
          <p:cNvPr id="6" name="Text 4"/>
          <p:cNvSpPr/>
          <p:nvPr/>
        </p:nvSpPr>
        <p:spPr>
          <a:xfrm>
            <a:off x="2610802" y="239711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Ayuda humanitaria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2268909" y="2825776"/>
            <a:ext cx="491795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se involucran en programas de ayuda a los necesitados, como refugios, bancos de alimentos y misiones médicas.</a:t>
            </a:r>
            <a:endParaRPr lang="en-US" sz="2800" dirty="0"/>
          </a:p>
        </p:txBody>
      </p:sp>
      <p:sp>
        <p:nvSpPr>
          <p:cNvPr id="8" name="Shape 6"/>
          <p:cNvSpPr/>
          <p:nvPr/>
        </p:nvSpPr>
        <p:spPr>
          <a:xfrm>
            <a:off x="7426285" y="2530349"/>
            <a:ext cx="5166122" cy="1990963"/>
          </a:xfrm>
          <a:prstGeom prst="roundRect">
            <a:avLst>
              <a:gd name="adj" fmla="val 6696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200"/>
          </a:p>
        </p:txBody>
      </p:sp>
      <p:sp>
        <p:nvSpPr>
          <p:cNvPr id="9" name="Text 7"/>
          <p:cNvSpPr/>
          <p:nvPr/>
        </p:nvSpPr>
        <p:spPr>
          <a:xfrm>
            <a:off x="7776924" y="2427322"/>
            <a:ext cx="313313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Educación y desarrollo</a:t>
            </a:r>
            <a:endParaRPr lang="en-US" sz="3600" dirty="0"/>
          </a:p>
        </p:txBody>
      </p:sp>
      <p:sp>
        <p:nvSpPr>
          <p:cNvPr id="10" name="Text 8"/>
          <p:cNvSpPr/>
          <p:nvPr/>
        </p:nvSpPr>
        <p:spPr>
          <a:xfrm>
            <a:off x="7621647" y="2957997"/>
            <a:ext cx="505490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Operan escuelas, universidades y centros de capacitación que se enfocan en el desarrollo integral de las personas.</a:t>
            </a:r>
            <a:endParaRPr lang="en-US" sz="2800" dirty="0"/>
          </a:p>
        </p:txBody>
      </p:sp>
      <p:sp>
        <p:nvSpPr>
          <p:cNvPr id="11" name="Shape 9"/>
          <p:cNvSpPr/>
          <p:nvPr/>
        </p:nvSpPr>
        <p:spPr>
          <a:xfrm>
            <a:off x="2037993" y="4743483"/>
            <a:ext cx="5166122" cy="1990963"/>
          </a:xfrm>
          <a:prstGeom prst="roundRect">
            <a:avLst>
              <a:gd name="adj" fmla="val 6696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200"/>
          </a:p>
        </p:txBody>
      </p:sp>
      <p:sp>
        <p:nvSpPr>
          <p:cNvPr id="12" name="Text 10"/>
          <p:cNvSpPr/>
          <p:nvPr/>
        </p:nvSpPr>
        <p:spPr>
          <a:xfrm>
            <a:off x="2178131" y="4723069"/>
            <a:ext cx="39408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2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Proyectos medioambientales</a:t>
            </a:r>
            <a:endParaRPr lang="en-US" sz="3200" dirty="0"/>
          </a:p>
        </p:txBody>
      </p:sp>
      <p:sp>
        <p:nvSpPr>
          <p:cNvPr id="13" name="Text 11"/>
          <p:cNvSpPr/>
          <p:nvPr/>
        </p:nvSpPr>
        <p:spPr>
          <a:xfrm>
            <a:off x="2268909" y="5292426"/>
            <a:ext cx="472178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Participan en iniciativas de cuidado del medio ambiente y promueven un estilo de vida sostenible.</a:t>
            </a:r>
            <a:endParaRPr lang="en-US" sz="2800" dirty="0"/>
          </a:p>
        </p:txBody>
      </p:sp>
      <p:sp>
        <p:nvSpPr>
          <p:cNvPr id="14" name="Shape 12"/>
          <p:cNvSpPr/>
          <p:nvPr/>
        </p:nvSpPr>
        <p:spPr>
          <a:xfrm>
            <a:off x="7426285" y="4743483"/>
            <a:ext cx="5166122" cy="1990963"/>
          </a:xfrm>
          <a:prstGeom prst="roundRect">
            <a:avLst>
              <a:gd name="adj" fmla="val 6696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200"/>
          </a:p>
        </p:txBody>
      </p:sp>
      <p:sp>
        <p:nvSpPr>
          <p:cNvPr id="15" name="Text 13"/>
          <p:cNvSpPr/>
          <p:nvPr/>
        </p:nvSpPr>
        <p:spPr>
          <a:xfrm>
            <a:off x="8572738" y="465974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Voluntariado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7663228" y="5145356"/>
            <a:ext cx="472178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dedican su tiempo y habilidades a servir a la comunidad de manera desinteresada.</a:t>
            </a:r>
            <a:endParaRPr lang="en-US" sz="2800" dirty="0"/>
          </a:p>
        </p:txBody>
      </p:sp>
      <p:pic>
        <p:nvPicPr>
          <p:cNvPr id="17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>
              <a:alpha val="85000"/>
            </a:srgbClr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6" name="Text 3"/>
          <p:cNvSpPr/>
          <p:nvPr/>
        </p:nvSpPr>
        <p:spPr>
          <a:xfrm>
            <a:off x="3482221" y="642093"/>
            <a:ext cx="6916341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6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Importancia de la familia</a:t>
            </a:r>
            <a:endParaRPr lang="en-US" sz="60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993" y="1962388"/>
            <a:ext cx="1110972" cy="1777484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482221" y="218455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Unidad familiar</a:t>
            </a:r>
            <a:endParaRPr lang="en-US" sz="4000" dirty="0"/>
          </a:p>
        </p:txBody>
      </p:sp>
      <p:sp>
        <p:nvSpPr>
          <p:cNvPr id="9" name="Text 5"/>
          <p:cNvSpPr/>
          <p:nvPr/>
        </p:nvSpPr>
        <p:spPr>
          <a:xfrm>
            <a:off x="3482221" y="2664976"/>
            <a:ext cx="911018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familia es el núcleo central en la vida de los adventistas, con un fuerte énfasis en la unidad y el apoyo mutuo.</a:t>
            </a:r>
            <a:endParaRPr lang="en-US" sz="320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7993" y="3739872"/>
            <a:ext cx="1110972" cy="1777484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3482221" y="396204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Educación y valores</a:t>
            </a:r>
            <a:endParaRPr lang="en-US" sz="4000" dirty="0"/>
          </a:p>
        </p:txBody>
      </p:sp>
      <p:sp>
        <p:nvSpPr>
          <p:cNvPr id="12" name="Text 7"/>
          <p:cNvSpPr/>
          <p:nvPr/>
        </p:nvSpPr>
        <p:spPr>
          <a:xfrm>
            <a:off x="3482221" y="4442460"/>
            <a:ext cx="911018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padres adventistas se encargan de transmitir a sus hijos los principios bíblicos y un estilo de vida saludable.</a:t>
            </a:r>
            <a:endParaRPr lang="en-US" sz="320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7993" y="5517356"/>
            <a:ext cx="1110972" cy="1777484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3482221" y="573952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Tiempo de calidad</a:t>
            </a:r>
            <a:endParaRPr lang="en-US" sz="4000" dirty="0"/>
          </a:p>
        </p:txBody>
      </p:sp>
      <p:sp>
        <p:nvSpPr>
          <p:cNvPr id="15" name="Text 9"/>
          <p:cNvSpPr/>
          <p:nvPr/>
        </p:nvSpPr>
        <p:spPr>
          <a:xfrm>
            <a:off x="3482221" y="6219944"/>
            <a:ext cx="911018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Disfrutan de actividades en familia, </a:t>
            </a:r>
            <a:r>
              <a:rPr lang="en-US" sz="3200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como</a:t>
            </a: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3200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comidas</a:t>
            </a: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, juegos y celebraciones, fortaleciendo los lazos afectivos.</a:t>
            </a:r>
            <a:endParaRPr lang="en-US" sz="3200" dirty="0"/>
          </a:p>
        </p:txBody>
      </p:sp>
      <p:pic>
        <p:nvPicPr>
          <p:cNvPr id="16" name="Image 4" descr="preencoded.pn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4" name="Text 2"/>
          <p:cNvSpPr/>
          <p:nvPr/>
        </p:nvSpPr>
        <p:spPr>
          <a:xfrm>
            <a:off x="1000664" y="514617"/>
            <a:ext cx="11591743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5468"/>
              </a:lnSpc>
              <a:buNone/>
            </a:pPr>
            <a:r>
              <a:rPr lang="en-US" sz="54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Cumple</a:t>
            </a: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54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</a:t>
            </a: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54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mandato</a:t>
            </a: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de Jesus</a:t>
            </a:r>
          </a:p>
          <a:p>
            <a:pPr marL="0" indent="0" algn="ctr">
              <a:lnSpc>
                <a:spcPts val="5468"/>
              </a:lnSpc>
              <a:buNone/>
            </a:pP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 </a:t>
            </a:r>
            <a:r>
              <a:rPr lang="en-US" sz="54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hacer</a:t>
            </a: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54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discipulos</a:t>
            </a:r>
            <a:r>
              <a:rPr lang="en-US" sz="5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(Mateo 28:19,20) </a:t>
            </a:r>
            <a:endParaRPr lang="en-US" sz="54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441" y="2418219"/>
            <a:ext cx="3792056" cy="234356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851309" y="4892888"/>
            <a:ext cx="29683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Ofrecen studio</a:t>
            </a:r>
          </a:p>
          <a:p>
            <a:pPr marL="0" indent="0" algn="ctr">
              <a:lnSpc>
                <a:spcPts val="2734"/>
              </a:lnSpc>
              <a:buNone/>
            </a:pPr>
            <a:r>
              <a:rPr lang="en-US" sz="36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Bíblicos</a:t>
            </a: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a interesados</a:t>
            </a:r>
            <a:endParaRPr lang="en-US" sz="3600" dirty="0"/>
          </a:p>
        </p:txBody>
      </p:sp>
      <p:sp>
        <p:nvSpPr>
          <p:cNvPr id="7" name="Text 4"/>
          <p:cNvSpPr/>
          <p:nvPr/>
        </p:nvSpPr>
        <p:spPr>
          <a:xfrm>
            <a:off x="1381979" y="5887559"/>
            <a:ext cx="3894440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s-MX" sz="28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entrega materiales con temas, para los miembros puedan compartir su fe con sus familiares y amigos</a:t>
            </a:r>
            <a:endParaRPr lang="es-CO" sz="2800" kern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330" y="2418099"/>
            <a:ext cx="3791969" cy="234356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831040" y="4929211"/>
            <a:ext cx="29683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Realizan eventos </a:t>
            </a:r>
          </a:p>
          <a:p>
            <a:pPr marL="0" indent="0" algn="l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evangelisticos</a:t>
            </a:r>
          </a:p>
          <a:p>
            <a:pPr marL="0" indent="0" algn="l">
              <a:lnSpc>
                <a:spcPts val="2734"/>
              </a:lnSpc>
              <a:buNone/>
            </a:pPr>
            <a:endParaRPr lang="en-US" sz="3600" b="1" dirty="0">
              <a:solidFill>
                <a:srgbClr val="484237"/>
              </a:solidFill>
              <a:latin typeface="Gelasio" pitchFamily="34" charset="0"/>
              <a:ea typeface="Gelasio" pitchFamily="34" charset="-122"/>
              <a:cs typeface="Gelasio" pitchFamily="34" charset="-12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684329" y="5939999"/>
            <a:ext cx="3791969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s-MX" sz="28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Celebran semanas de conferencias donde se enfatiza el perdón de Dios y la importancia de seguir a Jesús </a:t>
            </a:r>
            <a:endParaRPr lang="es-CO" sz="2800" kern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8780" y="2442740"/>
            <a:ext cx="3792056" cy="2343614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0157365" y="4886325"/>
            <a:ext cx="29683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Se reunen </a:t>
            </a:r>
            <a:r>
              <a:rPr lang="en-US" sz="36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en</a:t>
            </a: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</a:t>
            </a:r>
          </a:p>
          <a:p>
            <a:pPr marL="0" indent="0" algn="l">
              <a:lnSpc>
                <a:spcPts val="2734"/>
              </a:lnSpc>
              <a:buNone/>
            </a:pP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grupos pequeños</a:t>
            </a:r>
            <a:endParaRPr lang="en-US" sz="3600" dirty="0"/>
          </a:p>
        </p:txBody>
      </p:sp>
      <p:sp>
        <p:nvSpPr>
          <p:cNvPr id="13" name="Text 8"/>
          <p:cNvSpPr/>
          <p:nvPr/>
        </p:nvSpPr>
        <p:spPr>
          <a:xfrm>
            <a:off x="10292119" y="5747621"/>
            <a:ext cx="352246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s-MX" sz="28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adventistas se reúnen entre semana en las casas para compartir del amor de Jesús y orar los unos por los otros</a:t>
            </a:r>
            <a:endParaRPr lang="es-CO" sz="2800" kern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l">
              <a:lnSpc>
                <a:spcPts val="2799"/>
              </a:lnSpc>
              <a:buNone/>
            </a:pPr>
            <a:r>
              <a:rPr lang="en-US" sz="2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.</a:t>
            </a:r>
            <a:endParaRPr lang="en-US" sz="2800" dirty="0"/>
          </a:p>
        </p:txBody>
      </p:sp>
      <p:pic>
        <p:nvPicPr>
          <p:cNvPr id="14" name="Image 3" descr="preencoded.png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2"/>
          <p:cNvSpPr/>
          <p:nvPr/>
        </p:nvSpPr>
        <p:spPr>
          <a:xfrm>
            <a:off x="692272" y="514617"/>
            <a:ext cx="12057569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546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Esperanza en la segunda </a:t>
            </a:r>
          </a:p>
          <a:p>
            <a:pPr marL="0" marR="0" lvl="0" indent="0" algn="ctr" defTabSz="914400" rtl="0" eaLnBrk="1" fontAlgn="auto" latinLnBrk="0" hangingPunct="1">
              <a:lnSpc>
                <a:spcPts val="546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venida de Cristo (Jn 14:1-3,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Hech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 1:10-11)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441" y="2418219"/>
            <a:ext cx="3792056" cy="234356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657382" y="4977405"/>
            <a:ext cx="29683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27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Propósito divino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4"/>
          <p:cNvSpPr/>
          <p:nvPr/>
        </p:nvSpPr>
        <p:spPr>
          <a:xfrm>
            <a:off x="1439441" y="5540216"/>
            <a:ext cx="3894440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46558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creen que la segunda venida de Cristo es el cumplimiento del plan de Dios para la redención de la humanidad.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330" y="2418099"/>
            <a:ext cx="3791969" cy="234356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84330" y="5059918"/>
            <a:ext cx="29683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27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Regreso victorioso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684330" y="5513035"/>
            <a:ext cx="3791969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46558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Esperan con anticipación el regreso visible y triunfante de Jesucristo para establecer su Reino eterno y dar a los creyentes la vida eterna.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8780" y="2442740"/>
            <a:ext cx="3792056" cy="2343614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0250648" y="5059918"/>
            <a:ext cx="29683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27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Reunión final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8"/>
          <p:cNvSpPr/>
          <p:nvPr/>
        </p:nvSpPr>
        <p:spPr>
          <a:xfrm>
            <a:off x="10053525" y="5542393"/>
            <a:ext cx="352246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46558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Anhelan el momento en que Jesús los reunirá con sus seres queridos y los llevará a su hogar celestial.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3" descr="preencoded.png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251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62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79854" y="788744"/>
            <a:ext cx="8584290" cy="28746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75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36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Tu eres un hombre o una mujer de Dios y el te ha traído al mejor lugar, para seguir creciendo en la fe</a:t>
            </a:r>
          </a:p>
          <a:p>
            <a:pPr marL="0" marR="0" lvl="0" indent="0" algn="l" defTabSz="914400" rtl="0" eaLnBrk="1" fontAlgn="auto" latinLnBrk="0" hangingPunct="1">
              <a:lnSpc>
                <a:spcPts val="75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6036" b="1" i="0" u="none" strike="noStrike" kern="1200" cap="none" spc="0" normalizeH="0" baseline="0" noProof="0" dirty="0">
              <a:ln>
                <a:noFill/>
              </a:ln>
              <a:solidFill>
                <a:srgbClr val="484237"/>
              </a:solidFill>
              <a:effectLst/>
              <a:uLnTx/>
              <a:uFillTx/>
              <a:latin typeface="Gelasio" pitchFamily="34" charset="0"/>
              <a:ea typeface="Gelasio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75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36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+mn-cs"/>
              </a:rPr>
              <a:t>Eres un(a) Adventista del Séptimo Dia </a:t>
            </a:r>
            <a:endParaRPr kumimoji="0" lang="en-US" sz="603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3"/>
          <p:cNvSpPr/>
          <p:nvPr/>
        </p:nvSpPr>
        <p:spPr>
          <a:xfrm>
            <a:off x="833199" y="4866203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446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62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67330" y="1444352"/>
            <a:ext cx="8584290" cy="28746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75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36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</a:t>
            </a:r>
            <a:r>
              <a:rPr kumimoji="0" lang="es-MX" sz="6036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guardando la esperanza bienaventurada y la manifestación gloriosa de nuestro gran Dios y Salvador Jesucristo</a:t>
            </a:r>
          </a:p>
          <a:p>
            <a:pPr marL="0" marR="0" lvl="0" indent="0" algn="l" defTabSz="914400" rtl="0" eaLnBrk="1" fontAlgn="auto" latinLnBrk="0" hangingPunct="1">
              <a:lnSpc>
                <a:spcPts val="75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036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 (Tito, 2:13)</a:t>
            </a:r>
            <a:endParaRPr kumimoji="0" lang="en-US" sz="603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3"/>
          <p:cNvSpPr/>
          <p:nvPr/>
        </p:nvSpPr>
        <p:spPr>
          <a:xfrm>
            <a:off x="833199" y="4866203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62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044" y="0"/>
            <a:ext cx="4176942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097867" y="583168"/>
            <a:ext cx="691419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546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37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585159" y="49777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27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Algunas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 de nuestras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creencias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4925776" y="2195453"/>
            <a:ext cx="886179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36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Creemos en la Trinidad, El Padre, El Hijo y El Espíritu Santo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36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Dios es el creador de todas las cosas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36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existe un conflicto cósmico entre el mal y el bien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36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 promesa de la resurrección de los justos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36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Dios a levantado esta iglesia, como remanente profético, para cumplir una misión </a:t>
            </a:r>
          </a:p>
          <a:p>
            <a:pPr lvl="0" algn="ctr">
              <a:defRPr/>
            </a:pPr>
            <a:endParaRPr lang="es-CO" sz="3200" kern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155272" y="5019202"/>
            <a:ext cx="2008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ctr" defTabSz="914400" rtl="0" eaLnBrk="1" fontAlgn="auto" latinLnBrk="0" hangingPunct="1">
              <a:lnSpc>
                <a:spcPts val="32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155272" y="5457948"/>
            <a:ext cx="8584287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srgbClr val="746558"/>
              </a:solidFill>
              <a:effectLst/>
              <a:uLnTx/>
              <a:uFillTx/>
              <a:latin typeface="Gelasio" pitchFamily="34" charset="0"/>
              <a:ea typeface="Gelasio" pitchFamily="34" charset="-122"/>
              <a:cs typeface="Gelasio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3310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62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044" y="0"/>
            <a:ext cx="4176942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097867" y="583168"/>
            <a:ext cx="691419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546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37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585159" y="49777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l" defTabSz="914400" rtl="0" eaLnBrk="1" fontAlgn="auto" latinLnBrk="0" hangingPunct="1">
              <a:lnSpc>
                <a:spcPts val="27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Algunas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 de nuestras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84237"/>
                </a:solidFill>
                <a:effectLst/>
                <a:uLnTx/>
                <a:uFillTx/>
                <a:latin typeface="Gelasio" pitchFamily="34" charset="0"/>
                <a:ea typeface="Gelasio" pitchFamily="34" charset="-122"/>
                <a:cs typeface="Gelasio" pitchFamily="34" charset="-120"/>
              </a:rPr>
              <a:t>creencias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4931751" y="2402058"/>
            <a:ext cx="886179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4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Creemos en la segunda venida de Jesús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4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 obra del santuario celestial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4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Comprenden que el don de profecía es algo vital en este tiempo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4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 vigencia de la ley de Dios y el Sábado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es-CO" sz="4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Creen en el cielo nuevo y la ciudad celestial</a:t>
            </a:r>
          </a:p>
          <a:p>
            <a:pPr marL="457200" lvl="0" indent="-457200" algn="ctr">
              <a:buFont typeface="Arial" panose="020B0604020202020204" pitchFamily="34" charset="0"/>
              <a:buChar char="•"/>
              <a:defRPr/>
            </a:pPr>
            <a:endParaRPr lang="es-CO" sz="4000" kern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endParaRPr lang="es-CO" sz="3200" kern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155272" y="5019202"/>
            <a:ext cx="2008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marR="0" lvl="0" indent="0" algn="ctr" defTabSz="914400" rtl="0" eaLnBrk="1" fontAlgn="auto" latinLnBrk="0" hangingPunct="1">
              <a:lnSpc>
                <a:spcPts val="32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155272" y="5457948"/>
            <a:ext cx="8584287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ts val="2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srgbClr val="746558"/>
              </a:solidFill>
              <a:effectLst/>
              <a:uLnTx/>
              <a:uFillTx/>
              <a:latin typeface="Gelasio" pitchFamily="34" charset="0"/>
              <a:ea typeface="Gelasio" pitchFamily="34" charset="-122"/>
              <a:cs typeface="Gelasio" pitchFamily="34" charset="-120"/>
            </a:endParaRPr>
          </a:p>
        </p:txBody>
      </p:sp>
      <p:pic>
        <p:nvPicPr>
          <p:cNvPr id="18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570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078" y="0"/>
            <a:ext cx="4176942" cy="82296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555313" y="221695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Sola Scriptura</a:t>
            </a:r>
            <a:endParaRPr lang="en-US" sz="4000" dirty="0"/>
          </a:p>
        </p:txBody>
      </p:sp>
      <p:sp>
        <p:nvSpPr>
          <p:cNvPr id="9" name="Text 6"/>
          <p:cNvSpPr/>
          <p:nvPr/>
        </p:nvSpPr>
        <p:spPr>
          <a:xfrm>
            <a:off x="1555313" y="2697375"/>
            <a:ext cx="38200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creen que la Biblia es la única fuente de verdad y guía para la fe y la práctica.</a:t>
            </a:r>
            <a:endParaRPr lang="en-US" sz="3200" dirty="0"/>
          </a:p>
        </p:txBody>
      </p:sp>
      <p:sp>
        <p:nvSpPr>
          <p:cNvPr id="11" name="Text 8"/>
          <p:cNvSpPr/>
          <p:nvPr/>
        </p:nvSpPr>
        <p:spPr>
          <a:xfrm>
            <a:off x="5746433" y="2258630"/>
            <a:ext cx="202049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endParaRPr lang="en-US" sz="4400" dirty="0"/>
          </a:p>
        </p:txBody>
      </p:sp>
      <p:sp>
        <p:nvSpPr>
          <p:cNvPr id="12" name="Text 9"/>
          <p:cNvSpPr/>
          <p:nvPr/>
        </p:nvSpPr>
        <p:spPr>
          <a:xfrm>
            <a:off x="5726170" y="223404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Creen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en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la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totalidad</a:t>
            </a:r>
            <a:endParaRPr lang="en-US" sz="4000" b="1" dirty="0">
              <a:solidFill>
                <a:srgbClr val="484237"/>
              </a:solidFill>
              <a:latin typeface="Gelasio" pitchFamily="34" charset="0"/>
              <a:ea typeface="Gelasio" pitchFamily="34" charset="-122"/>
              <a:cs typeface="Gelasio" pitchFamily="34" charset="-120"/>
            </a:endParaRPr>
          </a:p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De la Biblia</a:t>
            </a:r>
            <a:endParaRPr lang="en-US" sz="4000" dirty="0"/>
          </a:p>
        </p:txBody>
      </p:sp>
      <p:sp>
        <p:nvSpPr>
          <p:cNvPr id="13" name="Text 10"/>
          <p:cNvSpPr/>
          <p:nvPr/>
        </p:nvSpPr>
        <p:spPr>
          <a:xfrm>
            <a:off x="5916570" y="3094048"/>
            <a:ext cx="38200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s-MX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Toda la Escritura es inspirada por Dios </a:t>
            </a:r>
          </a:p>
          <a:p>
            <a:pPr marL="0" indent="0">
              <a:lnSpc>
                <a:spcPts val="2799"/>
              </a:lnSpc>
              <a:buNone/>
            </a:pPr>
            <a:r>
              <a:rPr lang="es-MX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</a:rPr>
              <a:t>( 1ra Timoteo 3:16)</a:t>
            </a:r>
            <a:endParaRPr lang="en-US" sz="3200" dirty="0"/>
          </a:p>
        </p:txBody>
      </p:sp>
      <p:sp>
        <p:nvSpPr>
          <p:cNvPr id="16" name="Text 13"/>
          <p:cNvSpPr/>
          <p:nvPr/>
        </p:nvSpPr>
        <p:spPr>
          <a:xfrm>
            <a:off x="1727843" y="4977531"/>
            <a:ext cx="318647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Biblia es la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norma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de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fe</a:t>
            </a:r>
            <a:endParaRPr lang="en-US" sz="4000" dirty="0"/>
          </a:p>
        </p:txBody>
      </p:sp>
      <p:sp>
        <p:nvSpPr>
          <p:cNvPr id="17" name="Text 14"/>
          <p:cNvSpPr/>
          <p:nvPr/>
        </p:nvSpPr>
        <p:spPr>
          <a:xfrm>
            <a:off x="1604967" y="5813349"/>
            <a:ext cx="8584287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s-MX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Escudriñad las Escrituras; ellas son las que dan testimonio de mí; (Juan 5:39)</a:t>
            </a:r>
            <a:endParaRPr lang="en-US" sz="3200" dirty="0"/>
          </a:p>
        </p:txBody>
      </p:sp>
      <p:pic>
        <p:nvPicPr>
          <p:cNvPr id="18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762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078" y="0"/>
            <a:ext cx="4176942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097867" y="583168"/>
            <a:ext cx="691419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endParaRPr lang="en-US" sz="4374" dirty="0"/>
          </a:p>
        </p:txBody>
      </p:sp>
      <p:sp>
        <p:nvSpPr>
          <p:cNvPr id="12" name="Text 9"/>
          <p:cNvSpPr/>
          <p:nvPr/>
        </p:nvSpPr>
        <p:spPr>
          <a:xfrm>
            <a:off x="883021" y="227568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Gracia y Salvación</a:t>
            </a:r>
            <a:endParaRPr lang="en-US" sz="4000" dirty="0"/>
          </a:p>
        </p:txBody>
      </p:sp>
      <p:sp>
        <p:nvSpPr>
          <p:cNvPr id="13" name="Text 10"/>
          <p:cNvSpPr/>
          <p:nvPr/>
        </p:nvSpPr>
        <p:spPr>
          <a:xfrm>
            <a:off x="1094312" y="2905806"/>
            <a:ext cx="38200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Creen que la salvación es un don gratuito de Dios, recibido por la fe en Jesucristo.</a:t>
            </a:r>
            <a:endParaRPr lang="en-US" sz="3200" dirty="0"/>
          </a:p>
        </p:txBody>
      </p:sp>
      <p:sp>
        <p:nvSpPr>
          <p:cNvPr id="15" name="Text 12"/>
          <p:cNvSpPr/>
          <p:nvPr/>
        </p:nvSpPr>
        <p:spPr>
          <a:xfrm>
            <a:off x="1155272" y="5019202"/>
            <a:ext cx="2008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endParaRPr lang="en-US" sz="4400" dirty="0"/>
          </a:p>
        </p:txBody>
      </p:sp>
      <p:sp>
        <p:nvSpPr>
          <p:cNvPr id="16" name="Text 13"/>
          <p:cNvSpPr/>
          <p:nvPr/>
        </p:nvSpPr>
        <p:spPr>
          <a:xfrm>
            <a:off x="5109524" y="2909911"/>
            <a:ext cx="318647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sacrificio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de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jesús</a:t>
            </a:r>
            <a:endParaRPr lang="en-US" sz="4000" b="1" dirty="0">
              <a:solidFill>
                <a:srgbClr val="484237"/>
              </a:solidFill>
              <a:latin typeface="Gelasio" pitchFamily="34" charset="0"/>
              <a:ea typeface="Gelasio" pitchFamily="34" charset="-122"/>
              <a:cs typeface="Gelasio" pitchFamily="34" charset="-120"/>
            </a:endParaRPr>
          </a:p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es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el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acto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que hace</a:t>
            </a:r>
          </a:p>
          <a:p>
            <a:pPr marL="0" indent="0">
              <a:lnSpc>
                <a:spcPts val="2734"/>
              </a:lnSpc>
              <a:buNone/>
            </a:pP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expiación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por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los</a:t>
            </a:r>
            <a:endParaRPr lang="en-US" sz="4000" b="1" dirty="0">
              <a:solidFill>
                <a:srgbClr val="484237"/>
              </a:solidFill>
              <a:latin typeface="Gelasio" pitchFamily="34" charset="0"/>
              <a:ea typeface="Gelasio" pitchFamily="34" charset="-122"/>
            </a:endParaRPr>
          </a:p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pecados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de </a:t>
            </a:r>
            <a:r>
              <a:rPr lang="en-US" sz="4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los</a:t>
            </a: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</a:rPr>
              <a:t> hombres</a:t>
            </a:r>
            <a:endParaRPr lang="en-US" sz="4000" dirty="0"/>
          </a:p>
        </p:txBody>
      </p:sp>
      <p:sp>
        <p:nvSpPr>
          <p:cNvPr id="17" name="Text 14"/>
          <p:cNvSpPr/>
          <p:nvPr/>
        </p:nvSpPr>
        <p:spPr>
          <a:xfrm>
            <a:off x="1155272" y="5457948"/>
            <a:ext cx="8584287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s-MX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Porque por gracia sois salvos por medio de la fe; y esto no de vosotros, pues es don de Dios; no por obras, para que nadie se gloríe. (Efes. 2:8,9)</a:t>
            </a:r>
          </a:p>
        </p:txBody>
      </p:sp>
      <p:pic>
        <p:nvPicPr>
          <p:cNvPr id="18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40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0" y="-22428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4" name="Text 2"/>
          <p:cNvSpPr/>
          <p:nvPr/>
        </p:nvSpPr>
        <p:spPr>
          <a:xfrm>
            <a:off x="1411384" y="221323"/>
            <a:ext cx="643080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6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Estilo de </a:t>
            </a:r>
            <a:r>
              <a:rPr lang="en-US" sz="6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vida</a:t>
            </a:r>
            <a:r>
              <a:rPr lang="en-US" sz="6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6000" b="1" dirty="0" err="1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saludable</a:t>
            </a:r>
            <a:r>
              <a:rPr lang="en-US" sz="6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36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( Gen. 1:29, 1 Jn 1:2)</a:t>
            </a:r>
            <a:endParaRPr lang="en-US" sz="6000" dirty="0"/>
          </a:p>
        </p:txBody>
      </p:sp>
      <p:sp>
        <p:nvSpPr>
          <p:cNvPr id="5" name="Text 3"/>
          <p:cNvSpPr/>
          <p:nvPr/>
        </p:nvSpPr>
        <p:spPr>
          <a:xfrm>
            <a:off x="6963283" y="4362378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Alimentación saludable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6963283" y="5289413"/>
            <a:ext cx="4087682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siguen una dieta basada en alimentos vegetales, granos integrales y frutas y verduras frescas.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6852907" y="124460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Actividad física</a:t>
            </a:r>
            <a:endParaRPr lang="en-US" sz="4000" dirty="0"/>
          </a:p>
        </p:txBody>
      </p:sp>
      <p:sp>
        <p:nvSpPr>
          <p:cNvPr id="8" name="Text 6"/>
          <p:cNvSpPr/>
          <p:nvPr/>
        </p:nvSpPr>
        <p:spPr>
          <a:xfrm>
            <a:off x="6764347" y="1694535"/>
            <a:ext cx="315634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Valoran el ejercicio y las actividades al aire libre como parte de un estilo de vida equilibrado.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11019879" y="2262974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Abstención de estimulantes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11050965" y="3470289"/>
            <a:ext cx="3156347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Evitan el consumo de tabaco, alcohol y otras sustancias dañinas para la salud.</a:t>
            </a:r>
            <a:endParaRPr lang="en-US" sz="3200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28214F7-8666-BAA3-D7BB-91367DCAB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88" y="1415777"/>
            <a:ext cx="5216360" cy="5761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805225" y="633471"/>
            <a:ext cx="664535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6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Día de reposo: el sábado</a:t>
            </a:r>
            <a:endParaRPr lang="en-US" sz="6000" dirty="0"/>
          </a:p>
        </p:txBody>
      </p:sp>
      <p:sp>
        <p:nvSpPr>
          <p:cNvPr id="6" name="Shape 3"/>
          <p:cNvSpPr/>
          <p:nvPr/>
        </p:nvSpPr>
        <p:spPr>
          <a:xfrm>
            <a:off x="1144310" y="1953101"/>
            <a:ext cx="44410" cy="5351026"/>
          </a:xfrm>
          <a:prstGeom prst="rect">
            <a:avLst/>
          </a:prstGeom>
          <a:solidFill>
            <a:srgbClr val="D2CCC5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7" name="Shape 4"/>
          <p:cNvSpPr/>
          <p:nvPr/>
        </p:nvSpPr>
        <p:spPr>
          <a:xfrm>
            <a:off x="1416427" y="2430720"/>
            <a:ext cx="777597" cy="44410"/>
          </a:xfrm>
          <a:prstGeom prst="rect">
            <a:avLst/>
          </a:prstGeom>
          <a:solidFill>
            <a:srgbClr val="D2CCC5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8" name="Shape 5"/>
          <p:cNvSpPr/>
          <p:nvPr/>
        </p:nvSpPr>
        <p:spPr>
          <a:xfrm>
            <a:off x="916484" y="2203013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9" name="Text 6"/>
          <p:cNvSpPr/>
          <p:nvPr/>
        </p:nvSpPr>
        <p:spPr>
          <a:xfrm>
            <a:off x="1087815" y="2244685"/>
            <a:ext cx="15728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4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</a:t>
            </a:r>
            <a:endParaRPr lang="en-US" sz="4400" dirty="0"/>
          </a:p>
        </p:txBody>
      </p:sp>
      <p:sp>
        <p:nvSpPr>
          <p:cNvPr id="10" name="Text 7"/>
          <p:cNvSpPr/>
          <p:nvPr/>
        </p:nvSpPr>
        <p:spPr>
          <a:xfrm>
            <a:off x="2388513" y="2175272"/>
            <a:ext cx="296691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Descanso y adoración</a:t>
            </a:r>
            <a:endParaRPr lang="en-US" sz="4000" dirty="0"/>
          </a:p>
        </p:txBody>
      </p:sp>
      <p:sp>
        <p:nvSpPr>
          <p:cNvPr id="11" name="Text 8"/>
          <p:cNvSpPr/>
          <p:nvPr/>
        </p:nvSpPr>
        <p:spPr>
          <a:xfrm>
            <a:off x="2388513" y="2655689"/>
            <a:ext cx="775108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adventistas consideran el sábado como un día sagrado para descansar, pasar tiempo en familia y adorar a Dios.</a:t>
            </a:r>
            <a:endParaRPr lang="en-US" sz="3200" dirty="0"/>
          </a:p>
        </p:txBody>
      </p:sp>
      <p:sp>
        <p:nvSpPr>
          <p:cNvPr id="12" name="Shape 9"/>
          <p:cNvSpPr/>
          <p:nvPr/>
        </p:nvSpPr>
        <p:spPr>
          <a:xfrm>
            <a:off x="1416427" y="4288453"/>
            <a:ext cx="777597" cy="44410"/>
          </a:xfrm>
          <a:prstGeom prst="rect">
            <a:avLst/>
          </a:prstGeom>
          <a:solidFill>
            <a:srgbClr val="D2CCC5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13" name="Shape 10"/>
          <p:cNvSpPr/>
          <p:nvPr/>
        </p:nvSpPr>
        <p:spPr>
          <a:xfrm>
            <a:off x="916484" y="4060746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14" name="Text 11"/>
          <p:cNvSpPr/>
          <p:nvPr/>
        </p:nvSpPr>
        <p:spPr>
          <a:xfrm>
            <a:off x="1065431" y="4102418"/>
            <a:ext cx="202049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4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</a:t>
            </a:r>
            <a:endParaRPr lang="en-US" sz="4400" dirty="0"/>
          </a:p>
        </p:txBody>
      </p:sp>
      <p:sp>
        <p:nvSpPr>
          <p:cNvPr id="15" name="Text 12"/>
          <p:cNvSpPr/>
          <p:nvPr/>
        </p:nvSpPr>
        <p:spPr>
          <a:xfrm>
            <a:off x="2388513" y="403300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Comunión con Dios</a:t>
            </a:r>
            <a:endParaRPr lang="en-US" sz="4000" dirty="0"/>
          </a:p>
        </p:txBody>
      </p:sp>
      <p:sp>
        <p:nvSpPr>
          <p:cNvPr id="16" name="Text 13"/>
          <p:cNvSpPr/>
          <p:nvPr/>
        </p:nvSpPr>
        <p:spPr>
          <a:xfrm>
            <a:off x="2388513" y="4513421"/>
            <a:ext cx="775108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Dedican este día a fortalecer su relación con Dios a través de la oración, </a:t>
            </a:r>
            <a:r>
              <a:rPr lang="en-US" sz="3200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</a:t>
            </a: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studio de la Biblia y la meditación.</a:t>
            </a:r>
            <a:endParaRPr lang="en-US" sz="3200" dirty="0"/>
          </a:p>
        </p:txBody>
      </p:sp>
      <p:sp>
        <p:nvSpPr>
          <p:cNvPr id="17" name="Shape 14"/>
          <p:cNvSpPr/>
          <p:nvPr/>
        </p:nvSpPr>
        <p:spPr>
          <a:xfrm>
            <a:off x="1416427" y="6146185"/>
            <a:ext cx="777597" cy="44410"/>
          </a:xfrm>
          <a:prstGeom prst="rect">
            <a:avLst/>
          </a:prstGeom>
          <a:solidFill>
            <a:srgbClr val="D2CCC5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18" name="Shape 15"/>
          <p:cNvSpPr/>
          <p:nvPr/>
        </p:nvSpPr>
        <p:spPr>
          <a:xfrm>
            <a:off x="916484" y="5918478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EFE7D6"/>
          </a:solidFill>
          <a:ln/>
        </p:spPr>
        <p:txBody>
          <a:bodyPr/>
          <a:lstStyle/>
          <a:p>
            <a:endParaRPr lang="es-VE" sz="3600"/>
          </a:p>
        </p:txBody>
      </p:sp>
      <p:sp>
        <p:nvSpPr>
          <p:cNvPr id="19" name="Text 16"/>
          <p:cNvSpPr/>
          <p:nvPr/>
        </p:nvSpPr>
        <p:spPr>
          <a:xfrm>
            <a:off x="1066026" y="5960150"/>
            <a:ext cx="2008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44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3</a:t>
            </a:r>
            <a:endParaRPr lang="en-US" sz="4400" dirty="0"/>
          </a:p>
        </p:txBody>
      </p:sp>
      <p:sp>
        <p:nvSpPr>
          <p:cNvPr id="20" name="Text 17"/>
          <p:cNvSpPr/>
          <p:nvPr/>
        </p:nvSpPr>
        <p:spPr>
          <a:xfrm>
            <a:off x="2388513" y="5890736"/>
            <a:ext cx="306276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Tiempo en comunidad</a:t>
            </a:r>
            <a:endParaRPr lang="en-US" sz="4000" dirty="0"/>
          </a:p>
        </p:txBody>
      </p:sp>
      <p:sp>
        <p:nvSpPr>
          <p:cNvPr id="21" name="Text 18"/>
          <p:cNvSpPr/>
          <p:nvPr/>
        </p:nvSpPr>
        <p:spPr>
          <a:xfrm>
            <a:off x="2388513" y="6371153"/>
            <a:ext cx="775108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Comparten este día con la congregación, fortaleciendo los lazos de hermandad y apoyándose mutuamente.</a:t>
            </a:r>
            <a:endParaRPr lang="en-US" sz="3200" dirty="0"/>
          </a:p>
        </p:txBody>
      </p:sp>
      <p:pic>
        <p:nvPicPr>
          <p:cNvPr id="22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3C23CAF2-E844-D0A5-4B0E-1580AE37B545}"/>
              </a:ext>
            </a:extLst>
          </p:cNvPr>
          <p:cNvSpPr txBox="1"/>
          <p:nvPr/>
        </p:nvSpPr>
        <p:spPr>
          <a:xfrm>
            <a:off x="7723168" y="5595069"/>
            <a:ext cx="2497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Exodo</a:t>
            </a:r>
            <a:r>
              <a:rPr lang="en-US" sz="28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20:8-11.</a:t>
            </a:r>
            <a:endParaRPr lang="es-VE" sz="2800" b="1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A134D65-7586-283C-EA60-293D3E28E5D8}"/>
              </a:ext>
            </a:extLst>
          </p:cNvPr>
          <p:cNvSpPr txBox="1"/>
          <p:nvPr/>
        </p:nvSpPr>
        <p:spPr>
          <a:xfrm>
            <a:off x="7641745" y="3624670"/>
            <a:ext cx="2497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Gen. 2:1-3</a:t>
            </a:r>
            <a:endParaRPr lang="es-VE" sz="2800" b="1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A698E87-5FAE-C93B-37CF-CCD90B5E9833}"/>
              </a:ext>
            </a:extLst>
          </p:cNvPr>
          <p:cNvSpPr txBox="1"/>
          <p:nvPr/>
        </p:nvSpPr>
        <p:spPr>
          <a:xfrm>
            <a:off x="7556241" y="7394168"/>
            <a:ext cx="2497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Lucas 4:16</a:t>
            </a:r>
            <a:endParaRPr lang="es-VE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CFBB"/>
          </a:solidFill>
          <a:ln/>
        </p:spPr>
        <p:txBody>
          <a:bodyPr/>
          <a:lstStyle/>
          <a:p>
            <a:endParaRPr lang="es-VE"/>
          </a:p>
        </p:txBody>
      </p:sp>
      <p:sp>
        <p:nvSpPr>
          <p:cNvPr id="3" name="Shape 1"/>
          <p:cNvSpPr/>
          <p:nvPr/>
        </p:nvSpPr>
        <p:spPr>
          <a:xfrm>
            <a:off x="-25503" y="-78230"/>
            <a:ext cx="14630400" cy="8229600"/>
          </a:xfrm>
          <a:prstGeom prst="rect">
            <a:avLst/>
          </a:prstGeom>
          <a:solidFill>
            <a:srgbClr val="F9F6F0"/>
          </a:solidFill>
          <a:ln/>
        </p:spPr>
        <p:txBody>
          <a:bodyPr/>
          <a:lstStyle/>
          <a:p>
            <a:endParaRPr lang="es-VE" dirty="0"/>
          </a:p>
        </p:txBody>
      </p:sp>
      <p:sp>
        <p:nvSpPr>
          <p:cNvPr id="4" name="Text 2"/>
          <p:cNvSpPr/>
          <p:nvPr/>
        </p:nvSpPr>
        <p:spPr>
          <a:xfrm>
            <a:off x="3956798" y="709175"/>
            <a:ext cx="620434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60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Prácticas de adoración</a:t>
            </a:r>
            <a:endParaRPr lang="en-US" sz="60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9558" y="1933704"/>
            <a:ext cx="672625" cy="67262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568166" y="2698411"/>
            <a:ext cx="2388632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8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Estudio </a:t>
            </a:r>
          </a:p>
          <a:p>
            <a:pPr marL="0" indent="0" algn="l">
              <a:lnSpc>
                <a:spcPts val="2734"/>
              </a:lnSpc>
              <a:buNone/>
            </a:pPr>
            <a:r>
              <a:rPr lang="en-US" sz="48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Bíblico</a:t>
            </a:r>
            <a:endParaRPr lang="en-US" sz="4800" dirty="0"/>
          </a:p>
        </p:txBody>
      </p:sp>
      <p:sp>
        <p:nvSpPr>
          <p:cNvPr id="7" name="Text 4"/>
          <p:cNvSpPr/>
          <p:nvPr/>
        </p:nvSpPr>
        <p:spPr>
          <a:xfrm>
            <a:off x="1556409" y="3810757"/>
            <a:ext cx="2388632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4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Biblia es la base de su fe y la guían en su vida diaria.</a:t>
            </a:r>
            <a:endParaRPr lang="en-US" sz="40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5226" y="1887071"/>
            <a:ext cx="727723" cy="72772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077698" y="2632877"/>
            <a:ext cx="3237501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8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Adoración en la iglesia</a:t>
            </a:r>
            <a:endParaRPr lang="en-US" sz="4800" dirty="0"/>
          </a:p>
        </p:txBody>
      </p:sp>
      <p:sp>
        <p:nvSpPr>
          <p:cNvPr id="10" name="Text 6"/>
          <p:cNvSpPr/>
          <p:nvPr/>
        </p:nvSpPr>
        <p:spPr>
          <a:xfrm>
            <a:off x="4603614" y="3846994"/>
            <a:ext cx="2830245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32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Se reúnen semanalmente para adorar a Dios, orar y recibir enseñanzas.</a:t>
            </a:r>
            <a:endParaRPr lang="en-US" sz="32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5087" y="1821931"/>
            <a:ext cx="727722" cy="727722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913595" y="2720284"/>
            <a:ext cx="3070814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8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Oración y meditación</a:t>
            </a:r>
            <a:endParaRPr lang="en-US" sz="4800" dirty="0"/>
          </a:p>
        </p:txBody>
      </p:sp>
      <p:sp>
        <p:nvSpPr>
          <p:cNvPr id="13" name="Text 8"/>
          <p:cNvSpPr/>
          <p:nvPr/>
        </p:nvSpPr>
        <p:spPr>
          <a:xfrm>
            <a:off x="8189133" y="3807667"/>
            <a:ext cx="2830245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4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Mantienen una relación personal con Dios a través de la oración y la meditación.</a:t>
            </a:r>
            <a:endParaRPr lang="en-US" sz="4000" dirty="0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78475" y="1933705"/>
            <a:ext cx="615948" cy="615948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11576650" y="2750655"/>
            <a:ext cx="2824354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4800" b="1" dirty="0">
                <a:solidFill>
                  <a:srgbClr val="484237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Música y alabanza</a:t>
            </a:r>
            <a:endParaRPr lang="en-US" sz="4800" dirty="0"/>
          </a:p>
        </p:txBody>
      </p:sp>
      <p:sp>
        <p:nvSpPr>
          <p:cNvPr id="16" name="Text 10"/>
          <p:cNvSpPr/>
          <p:nvPr/>
        </p:nvSpPr>
        <p:spPr>
          <a:xfrm>
            <a:off x="11570758" y="3911095"/>
            <a:ext cx="2830246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4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música es una parte integral de su adoración, con himnos y cánticos.</a:t>
            </a:r>
            <a:endParaRPr lang="en-US" sz="4000" dirty="0"/>
          </a:p>
        </p:txBody>
      </p:sp>
      <p:pic>
        <p:nvPicPr>
          <p:cNvPr id="17" name="Image 4" descr="preencoded.pn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935</Words>
  <Application>Microsoft Office PowerPoint</Application>
  <PresentationFormat>Personalizado</PresentationFormat>
  <Paragraphs>114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Calibri</vt:lpstr>
      <vt:lpstr>Gelasio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Evangelismo</cp:lastModifiedBy>
  <cp:revision>7</cp:revision>
  <dcterms:created xsi:type="dcterms:W3CDTF">2024-06-01T11:56:01Z</dcterms:created>
  <dcterms:modified xsi:type="dcterms:W3CDTF">2024-06-04T19:44:53Z</dcterms:modified>
</cp:coreProperties>
</file>