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20"/>
  </p:notesMasterIdLst>
  <p:sldIdLst>
    <p:sldId id="266" r:id="rId2"/>
    <p:sldId id="259" r:id="rId3"/>
    <p:sldId id="256" r:id="rId4"/>
    <p:sldId id="258" r:id="rId5"/>
    <p:sldId id="262" r:id="rId6"/>
    <p:sldId id="260" r:id="rId7"/>
    <p:sldId id="264" r:id="rId8"/>
    <p:sldId id="267" r:id="rId9"/>
    <p:sldId id="268" r:id="rId10"/>
    <p:sldId id="269" r:id="rId11"/>
    <p:sldId id="270" r:id="rId12"/>
    <p:sldId id="261" r:id="rId13"/>
    <p:sldId id="310" r:id="rId14"/>
    <p:sldId id="265" r:id="rId15"/>
    <p:sldId id="263" r:id="rId16"/>
    <p:sldId id="311" r:id="rId17"/>
    <p:sldId id="257" r:id="rId18"/>
    <p:sldId id="312" r:id="rId19"/>
  </p:sldIdLst>
  <p:sldSz cx="14630400" cy="8229600"/>
  <p:notesSz cx="8229600" cy="14630400"/>
  <p:defaultTextStyle>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611"/>
    <p:restoredTop sz="94610"/>
  </p:normalViewPr>
  <p:slideViewPr>
    <p:cSldViewPr snapToGrid="0" snapToObjects="1">
      <p:cViewPr varScale="1">
        <p:scale>
          <a:sx n="56" d="100"/>
          <a:sy n="56" d="100"/>
        </p:scale>
        <p:origin x="852" y="7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18521625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a:t>
            </a:fld>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0257296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10</a:t>
            </a:fld>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68981133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11</a:t>
            </a:fld>
            <a:endParaRPr lang="en-US"/>
          </a:p>
        </p:txBody>
      </p:sp>
    </p:spTree>
    <p:extLst>
      <p:ext uri="{BB962C8B-B14F-4D97-AF65-F5344CB8AC3E}">
        <p14:creationId xmlns:p14="http://schemas.microsoft.com/office/powerpoint/2010/main" val="249121800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16</a:t>
            </a:fld>
            <a:endParaRPr lang="en-US"/>
          </a:p>
        </p:txBody>
      </p:sp>
    </p:spTree>
    <p:extLst>
      <p:ext uri="{BB962C8B-B14F-4D97-AF65-F5344CB8AC3E}">
        <p14:creationId xmlns:p14="http://schemas.microsoft.com/office/powerpoint/2010/main" val="124786793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18</a:t>
            </a:fld>
            <a:endParaRPr lang="en-US"/>
          </a:p>
        </p:txBody>
      </p:sp>
    </p:spTree>
    <p:extLst>
      <p:ext uri="{BB962C8B-B14F-4D97-AF65-F5344CB8AC3E}">
        <p14:creationId xmlns:p14="http://schemas.microsoft.com/office/powerpoint/2010/main" val="381397481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8</a:t>
            </a:fld>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73706438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a:t>
            </a:fld>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54419880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DEFAULT">
    <p:bg>
      <p:bgRef idx="1001">
        <a:schemeClr val="bg1"/>
      </p:bgRef>
    </p:bg>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cSld name="Título y objetos">
    <p:spTree>
      <p:nvGrpSpPr>
        <p:cNvPr id="1" name=""/>
        <p:cNvGrpSpPr/>
        <p:nvPr/>
      </p:nvGrpSpPr>
      <p:grpSpPr>
        <a:xfrm>
          <a:off x="0" y="0"/>
          <a:ext cx="0" cy="0"/>
          <a:chOff x="0" y="0"/>
          <a:chExt cx="0" cy="0"/>
        </a:xfrm>
      </p:grpSpPr>
      <p:sp>
        <p:nvSpPr>
          <p:cNvPr id="2" name="Title 1"/>
          <p:cNvSpPr>
            <a:spLocks noGrp="1"/>
          </p:cNvSpPr>
          <p:nvPr>
            <p:ph type="title"/>
          </p:nvPr>
        </p:nvSpPr>
        <p:spPr>
          <a:xfrm>
            <a:off x="975360" y="329566"/>
            <a:ext cx="12679680" cy="1371600"/>
          </a:xfrm>
        </p:spPr>
        <p:txBody>
          <a:bodyPr/>
          <a:lstStyle/>
          <a:p>
            <a:r>
              <a:rPr lang="es-ES"/>
              <a:t>Haga clic para modificar el estilo de título del patrón</a:t>
            </a:r>
            <a:endParaRPr lang="en-US" dirty="0"/>
          </a:p>
        </p:txBody>
      </p:sp>
      <p:sp>
        <p:nvSpPr>
          <p:cNvPr id="4" name="Date Placeholder 3"/>
          <p:cNvSpPr>
            <a:spLocks noGrp="1"/>
          </p:cNvSpPr>
          <p:nvPr>
            <p:ph type="dt" sz="half" idx="10"/>
          </p:nvPr>
        </p:nvSpPr>
        <p:spPr/>
        <p:txBody>
          <a:bodyPr/>
          <a:lstStyle/>
          <a:p>
            <a:fld id="{D97BBC83-2487-42EF-A394-EFEF7B8850CD}" type="datetimeFigureOut">
              <a:rPr lang="es-VE" smtClean="0"/>
              <a:t>4/6/2024</a:t>
            </a:fld>
            <a:endParaRPr lang="es-VE"/>
          </a:p>
        </p:txBody>
      </p:sp>
      <p:sp>
        <p:nvSpPr>
          <p:cNvPr id="5" name="Footer Placeholder 4"/>
          <p:cNvSpPr>
            <a:spLocks noGrp="1"/>
          </p:cNvSpPr>
          <p:nvPr>
            <p:ph type="ftr" sz="quarter" idx="11"/>
          </p:nvPr>
        </p:nvSpPr>
        <p:spPr/>
        <p:txBody>
          <a:bodyPr/>
          <a:lstStyle/>
          <a:p>
            <a:endParaRPr lang="es-VE"/>
          </a:p>
        </p:txBody>
      </p:sp>
      <p:sp>
        <p:nvSpPr>
          <p:cNvPr id="6" name="Slide Number Placeholder 5"/>
          <p:cNvSpPr>
            <a:spLocks noGrp="1"/>
          </p:cNvSpPr>
          <p:nvPr>
            <p:ph type="sldNum" sz="quarter" idx="12"/>
          </p:nvPr>
        </p:nvSpPr>
        <p:spPr/>
        <p:txBody>
          <a:bodyPr/>
          <a:lstStyle/>
          <a:p>
            <a:fld id="{AA83E510-A320-4C6F-984C-2AC8D2E33A1E}" type="slidenum">
              <a:rPr lang="es-VE" smtClean="0"/>
              <a:t>‹Nº›</a:t>
            </a:fld>
            <a:endParaRPr lang="es-VE"/>
          </a:p>
        </p:txBody>
      </p:sp>
      <p:sp>
        <p:nvSpPr>
          <p:cNvPr id="8" name="Content Placeholder 7"/>
          <p:cNvSpPr>
            <a:spLocks noGrp="1"/>
          </p:cNvSpPr>
          <p:nvPr>
            <p:ph sz="quarter" idx="13"/>
          </p:nvPr>
        </p:nvSpPr>
        <p:spPr>
          <a:xfrm>
            <a:off x="975360" y="1920240"/>
            <a:ext cx="12679680" cy="4937760"/>
          </a:xfrm>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Tree>
    <p:extLst>
      <p:ext uri="{BB962C8B-B14F-4D97-AF65-F5344CB8AC3E}">
        <p14:creationId xmlns:p14="http://schemas.microsoft.com/office/powerpoint/2010/main" val="686607968"/>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Lst>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hyperlink" Target="https://gamma.app" TargetMode="External"/><Relationship Id="rId2" Type="http://schemas.openxmlformats.org/officeDocument/2006/relationships/notesSlide" Target="../notesSlides/notesSlide10.xml"/><Relationship Id="rId1" Type="http://schemas.openxmlformats.org/officeDocument/2006/relationships/slideLayout" Target="../slideLayouts/slideLayout1.xml"/><Relationship Id="rId5" Type="http://schemas.openxmlformats.org/officeDocument/2006/relationships/image" Target="../media/image17.png"/><Relationship Id="rId4" Type="http://schemas.openxmlformats.org/officeDocument/2006/relationships/image" Target="../media/image18.pn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8" Type="http://schemas.openxmlformats.org/officeDocument/2006/relationships/image" Target="../media/image26.png"/><Relationship Id="rId3" Type="http://schemas.openxmlformats.org/officeDocument/2006/relationships/image" Target="../media/image21.png"/><Relationship Id="rId7" Type="http://schemas.openxmlformats.org/officeDocument/2006/relationships/image" Target="../media/image25.png"/><Relationship Id="rId2" Type="http://schemas.openxmlformats.org/officeDocument/2006/relationships/image" Target="../media/image20.png"/><Relationship Id="rId1" Type="http://schemas.openxmlformats.org/officeDocument/2006/relationships/slideLayout" Target="../slideLayouts/slideLayout2.xml"/><Relationship Id="rId6" Type="http://schemas.openxmlformats.org/officeDocument/2006/relationships/image" Target="../media/image24.png"/><Relationship Id="rId5" Type="http://schemas.openxmlformats.org/officeDocument/2006/relationships/image" Target="../media/image23.png"/><Relationship Id="rId4" Type="http://schemas.openxmlformats.org/officeDocument/2006/relationships/image" Target="../media/image22.png"/></Relationships>
</file>

<file path=ppt/slides/_rels/slide14.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hyperlink" Target="https://gamma.app" TargetMode="External"/><Relationship Id="rId2" Type="http://schemas.openxmlformats.org/officeDocument/2006/relationships/notesSlide" Target="../notesSlides/notesSlide15.xml"/><Relationship Id="rId1" Type="http://schemas.openxmlformats.org/officeDocument/2006/relationships/slideLayout" Target="../slideLayouts/slideLayout1.xml"/><Relationship Id="rId4" Type="http://schemas.openxmlformats.org/officeDocument/2006/relationships/image" Target="../media/image18.png"/></Relationships>
</file>

<file path=ppt/slides/_rels/slide1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5.png"/><Relationship Id="rId7" Type="http://schemas.openxmlformats.org/officeDocument/2006/relationships/image" Target="../media/image9.png"/><Relationship Id="rId2" Type="http://schemas.openxmlformats.org/officeDocument/2006/relationships/notesSlide" Target="../notesSlides/notesSlide5.xml"/><Relationship Id="rId1" Type="http://schemas.openxmlformats.org/officeDocument/2006/relationships/slideLayout" Target="../slideLayouts/slideLayout1.xml"/><Relationship Id="rId6" Type="http://schemas.openxmlformats.org/officeDocument/2006/relationships/image" Target="../media/image8.png"/><Relationship Id="rId5" Type="http://schemas.openxmlformats.org/officeDocument/2006/relationships/image" Target="../media/image7.png"/><Relationship Id="rId10" Type="http://schemas.openxmlformats.org/officeDocument/2006/relationships/image" Target="../media/image12.jpeg"/><Relationship Id="rId4" Type="http://schemas.openxmlformats.org/officeDocument/2006/relationships/image" Target="../media/image6.png"/><Relationship Id="rId9" Type="http://schemas.openxmlformats.org/officeDocument/2006/relationships/image" Target="../media/image11.png"/></Relationships>
</file>

<file path=ppt/slides/_rels/slide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6.xml"/><Relationship Id="rId1" Type="http://schemas.openxmlformats.org/officeDocument/2006/relationships/slideLayout" Target="../slideLayouts/slideLayout1.xml"/><Relationship Id="rId5" Type="http://schemas.openxmlformats.org/officeDocument/2006/relationships/image" Target="../media/image15.png"/><Relationship Id="rId4" Type="http://schemas.openxmlformats.org/officeDocument/2006/relationships/image" Target="../media/image14.png"/></Relationships>
</file>

<file path=ppt/slides/_rels/slide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hape 0"/>
          <p:cNvSpPr/>
          <p:nvPr/>
        </p:nvSpPr>
        <p:spPr>
          <a:xfrm>
            <a:off x="0" y="0"/>
            <a:ext cx="14630400" cy="8229600"/>
          </a:xfrm>
          <a:prstGeom prst="rect">
            <a:avLst/>
          </a:prstGeom>
          <a:solidFill>
            <a:srgbClr val="DDCFBB"/>
          </a:solidFill>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VE"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 name="Shape 1"/>
          <p:cNvSpPr/>
          <p:nvPr/>
        </p:nvSpPr>
        <p:spPr>
          <a:xfrm>
            <a:off x="0" y="0"/>
            <a:ext cx="14630400" cy="8229600"/>
          </a:xfrm>
          <a:prstGeom prst="rect">
            <a:avLst/>
          </a:prstGeom>
          <a:solidFill>
            <a:srgbClr val="F9F6F0"/>
          </a:solidFill>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VE"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pic>
        <p:nvPicPr>
          <p:cNvPr id="4" name="Image 0" descr="preencoded.png"/>
          <p:cNvPicPr>
            <a:picLocks noChangeAspect="1"/>
          </p:cNvPicPr>
          <p:nvPr/>
        </p:nvPicPr>
        <p:blipFill>
          <a:blip r:embed="rId3"/>
          <a:stretch>
            <a:fillRect/>
          </a:stretch>
        </p:blipFill>
        <p:spPr>
          <a:xfrm>
            <a:off x="-7620" y="0"/>
            <a:ext cx="5486400" cy="8229600"/>
          </a:xfrm>
          <a:prstGeom prst="rect">
            <a:avLst/>
          </a:prstGeom>
        </p:spPr>
      </p:pic>
      <p:sp>
        <p:nvSpPr>
          <p:cNvPr id="6" name="Text 3"/>
          <p:cNvSpPr/>
          <p:nvPr/>
        </p:nvSpPr>
        <p:spPr>
          <a:xfrm>
            <a:off x="6137242" y="1686029"/>
            <a:ext cx="8148102" cy="2430710"/>
          </a:xfrm>
          <a:prstGeom prst="rect">
            <a:avLst/>
          </a:prstGeom>
          <a:noFill/>
          <a:ln/>
        </p:spPr>
        <p:txBody>
          <a:bodyPr wrap="square" rtlCol="0" anchor="t"/>
          <a:lstStyle/>
          <a:p>
            <a:pPr eaLnBrk="1" hangingPunct="1">
              <a:lnSpc>
                <a:spcPct val="90000"/>
              </a:lnSpc>
            </a:pPr>
            <a:r>
              <a:rPr lang="es-MX" sz="2800" dirty="0">
                <a:latin typeface="Nyala" pitchFamily="2" charset="0"/>
              </a:rPr>
              <a:t>Ayer estudiamos que había una profecía de 2300 años, que señalaba el inicio de una obra especial de Dios en el santuario celestial, la obra de purificación del santuario  del pueblo, la obra del juicio</a:t>
            </a:r>
          </a:p>
          <a:p>
            <a:pPr eaLnBrk="1" hangingPunct="1">
              <a:lnSpc>
                <a:spcPct val="90000"/>
              </a:lnSpc>
            </a:pPr>
            <a:endParaRPr lang="es-MX" sz="2800" dirty="0">
              <a:latin typeface="Nyala" pitchFamily="2" charset="0"/>
            </a:endParaRPr>
          </a:p>
          <a:p>
            <a:pPr eaLnBrk="1" hangingPunct="1">
              <a:lnSpc>
                <a:spcPct val="90000"/>
              </a:lnSpc>
            </a:pPr>
            <a:r>
              <a:rPr lang="es-MX" sz="2800" dirty="0">
                <a:latin typeface="Nyala" pitchFamily="2" charset="0"/>
              </a:rPr>
              <a:t>Vimos y entendimos como esta profecía se cumplido a través de la historia, y los sucesos que conforman lo señalado en Daniel 8 y 9.</a:t>
            </a:r>
          </a:p>
          <a:p>
            <a:pPr eaLnBrk="1" hangingPunct="1">
              <a:lnSpc>
                <a:spcPct val="90000"/>
              </a:lnSpc>
            </a:pPr>
            <a:endParaRPr lang="es-MX" sz="2800" dirty="0">
              <a:latin typeface="Nyala" pitchFamily="2" charset="0"/>
            </a:endParaRPr>
          </a:p>
          <a:p>
            <a:pPr eaLnBrk="1" hangingPunct="1">
              <a:lnSpc>
                <a:spcPct val="90000"/>
              </a:lnSpc>
            </a:pPr>
            <a:r>
              <a:rPr lang="es-MX" sz="2800" dirty="0">
                <a:latin typeface="Nyala" pitchFamily="2" charset="0"/>
              </a:rPr>
              <a:t> Repasemos el cuadro nuevamente </a:t>
            </a:r>
          </a:p>
          <a:p>
            <a:pPr eaLnBrk="1" hangingPunct="1">
              <a:lnSpc>
                <a:spcPct val="90000"/>
              </a:lnSpc>
            </a:pPr>
            <a:endParaRPr lang="es-ES" sz="2800" dirty="0">
              <a:latin typeface="Nyala" pitchFamily="2" charset="0"/>
            </a:endParaRPr>
          </a:p>
        </p:txBody>
      </p:sp>
    </p:spTree>
    <p:extLst>
      <p:ext uri="{BB962C8B-B14F-4D97-AF65-F5344CB8AC3E}">
        <p14:creationId xmlns:p14="http://schemas.microsoft.com/office/powerpoint/2010/main" val="210482693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hape 0"/>
          <p:cNvSpPr/>
          <p:nvPr/>
        </p:nvSpPr>
        <p:spPr>
          <a:xfrm>
            <a:off x="0" y="0"/>
            <a:ext cx="14630400" cy="8229600"/>
          </a:xfrm>
          <a:prstGeom prst="rect">
            <a:avLst/>
          </a:prstGeom>
          <a:solidFill>
            <a:srgbClr val="DDCFBB"/>
          </a:solidFill>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VE"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 name="Shape 1"/>
          <p:cNvSpPr/>
          <p:nvPr/>
        </p:nvSpPr>
        <p:spPr>
          <a:xfrm>
            <a:off x="0" y="-91440"/>
            <a:ext cx="14630400" cy="8229600"/>
          </a:xfrm>
          <a:prstGeom prst="rect">
            <a:avLst/>
          </a:prstGeom>
          <a:solidFill>
            <a:srgbClr val="F9F6F0"/>
          </a:solidFill>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VE"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 name="Text 3"/>
          <p:cNvSpPr/>
          <p:nvPr/>
        </p:nvSpPr>
        <p:spPr>
          <a:xfrm>
            <a:off x="508576" y="1523433"/>
            <a:ext cx="7941051" cy="6399075"/>
          </a:xfrm>
          <a:prstGeom prst="rect">
            <a:avLst/>
          </a:prstGeom>
          <a:noFill/>
          <a:ln/>
        </p:spPr>
        <p:txBody>
          <a:bodyPr wrap="square" rtlCol="0" anchor="t"/>
          <a:lstStyle/>
          <a:p>
            <a:pPr marL="0" marR="0" lvl="0" indent="0" algn="l" defTabSz="914400" rtl="0" eaLnBrk="1" fontAlgn="auto" latinLnBrk="0" hangingPunct="1">
              <a:lnSpc>
                <a:spcPct val="90000"/>
              </a:lnSpc>
              <a:spcBef>
                <a:spcPts val="0"/>
              </a:spcBef>
              <a:spcAft>
                <a:spcPts val="0"/>
              </a:spcAft>
              <a:buClrTx/>
              <a:buSzTx/>
              <a:buFontTx/>
              <a:buNone/>
              <a:tabLst/>
              <a:defRPr/>
            </a:pPr>
            <a:r>
              <a:rPr kumimoji="0" lang="es-VE" sz="2800" b="0" i="0" u="none" strike="noStrike" kern="1200" cap="none" spc="0" normalizeH="0" baseline="0" noProof="0" dirty="0">
                <a:ln>
                  <a:noFill/>
                </a:ln>
                <a:solidFill>
                  <a:prstClr val="black"/>
                </a:solidFill>
                <a:effectLst/>
                <a:uLnTx/>
                <a:uFillTx/>
                <a:latin typeface="Nyala" pitchFamily="2" charset="0"/>
                <a:ea typeface="+mn-ea"/>
                <a:cs typeface="+mn-cs"/>
              </a:rPr>
              <a:t>Un grupo de estudiosos, se dieron cuenta del error, y decidieron enseñar la verdad al mundo. </a:t>
            </a:r>
          </a:p>
          <a:p>
            <a:pPr marL="0" marR="0" lvl="0" indent="0" algn="l" defTabSz="914400" rtl="0" eaLnBrk="1" fontAlgn="auto" latinLnBrk="0" hangingPunct="1">
              <a:lnSpc>
                <a:spcPct val="90000"/>
              </a:lnSpc>
              <a:spcBef>
                <a:spcPts val="0"/>
              </a:spcBef>
              <a:spcAft>
                <a:spcPts val="0"/>
              </a:spcAft>
              <a:buClrTx/>
              <a:buSzTx/>
              <a:buFontTx/>
              <a:buNone/>
              <a:tabLst/>
              <a:defRPr/>
            </a:pPr>
            <a:r>
              <a:rPr kumimoji="0" lang="es-VE" sz="2800" b="0" i="0" u="none" strike="noStrike" kern="1200" cap="none" spc="0" normalizeH="0" baseline="0" noProof="0" dirty="0">
                <a:ln>
                  <a:noFill/>
                </a:ln>
                <a:solidFill>
                  <a:prstClr val="black"/>
                </a:solidFill>
                <a:effectLst/>
                <a:uLnTx/>
                <a:uFillTx/>
                <a:latin typeface="Nyala" pitchFamily="2" charset="0"/>
                <a:ea typeface="+mn-ea"/>
                <a:cs typeface="+mn-cs"/>
              </a:rPr>
              <a:t>De esta forma los Adventistas hablamos de la antesala o raíces al surgimiento de la Iglesia Adventista del Séptimo Día.</a:t>
            </a:r>
          </a:p>
          <a:p>
            <a:pPr marL="0" marR="0" lvl="0" indent="0" algn="l" defTabSz="914400" rtl="0" eaLnBrk="1" fontAlgn="auto" latinLnBrk="0" hangingPunct="1">
              <a:lnSpc>
                <a:spcPct val="90000"/>
              </a:lnSpc>
              <a:spcBef>
                <a:spcPts val="0"/>
              </a:spcBef>
              <a:spcAft>
                <a:spcPts val="0"/>
              </a:spcAft>
              <a:buClrTx/>
              <a:buSzTx/>
              <a:buFontTx/>
              <a:buNone/>
              <a:tabLst/>
              <a:defRPr/>
            </a:pPr>
            <a:r>
              <a:rPr kumimoji="0" lang="es-MX" sz="2800" b="0" i="0" u="none" strike="noStrike" kern="1200" cap="none" spc="0" normalizeH="0" baseline="0" noProof="0" dirty="0">
                <a:ln>
                  <a:noFill/>
                </a:ln>
                <a:solidFill>
                  <a:prstClr val="black"/>
                </a:solidFill>
                <a:effectLst/>
                <a:uLnTx/>
                <a:uFillTx/>
                <a:latin typeface="Nyala" pitchFamily="2" charset="0"/>
                <a:ea typeface="+mn-ea"/>
                <a:cs typeface="+mn-cs"/>
              </a:rPr>
              <a:t>Entre finales de 1844 a 1848, los milleritas adventistas descubrieron grandes verdades bíblicas y desarrollaron las doctrinas pilares del movimiento y el mensaje de los tres ángeles.</a:t>
            </a:r>
          </a:p>
          <a:p>
            <a:pPr marL="0" marR="0" lvl="0" indent="0" algn="l" defTabSz="914400" rtl="0" eaLnBrk="1" fontAlgn="auto" latinLnBrk="0" hangingPunct="1">
              <a:lnSpc>
                <a:spcPct val="90000"/>
              </a:lnSpc>
              <a:spcBef>
                <a:spcPts val="0"/>
              </a:spcBef>
              <a:spcAft>
                <a:spcPts val="0"/>
              </a:spcAft>
              <a:buClrTx/>
              <a:buSzTx/>
              <a:buFontTx/>
              <a:buNone/>
              <a:tabLst/>
              <a:defRPr/>
            </a:pPr>
            <a:r>
              <a:rPr lang="es-MX" sz="2800" dirty="0">
                <a:solidFill>
                  <a:prstClr val="black"/>
                </a:solidFill>
                <a:latin typeface="Nyala" pitchFamily="2" charset="0"/>
              </a:rPr>
              <a:t>Como la verdad del santuario celestial, la verdad de la ley de Dios, el Sábado, respecto los eventos proféticos, entre otros</a:t>
            </a:r>
            <a:endParaRPr kumimoji="0" lang="es-VE" sz="2800" b="0" i="0" u="none" strike="noStrike" kern="1200" cap="none" spc="0" normalizeH="0" baseline="0" noProof="0" dirty="0">
              <a:ln>
                <a:noFill/>
              </a:ln>
              <a:solidFill>
                <a:prstClr val="black"/>
              </a:solidFill>
              <a:effectLst/>
              <a:uLnTx/>
              <a:uFillTx/>
              <a:latin typeface="Nyala" pitchFamily="2" charset="0"/>
              <a:ea typeface="+mn-ea"/>
              <a:cs typeface="+mn-cs"/>
            </a:endParaRPr>
          </a:p>
        </p:txBody>
      </p:sp>
      <p:sp>
        <p:nvSpPr>
          <p:cNvPr id="6" name="Text 4"/>
          <p:cNvSpPr/>
          <p:nvPr/>
        </p:nvSpPr>
        <p:spPr>
          <a:xfrm>
            <a:off x="2393394" y="4722971"/>
            <a:ext cx="10199013" cy="666512"/>
          </a:xfrm>
          <a:prstGeom prst="rect">
            <a:avLst/>
          </a:prstGeom>
          <a:noFill/>
          <a:ln/>
        </p:spPr>
        <p:txBody>
          <a:bodyPr wrap="square" rtlCol="0" anchor="t"/>
          <a:lstStyle/>
          <a:p>
            <a:pPr marL="342900" marR="0" lvl="0" indent="-342900" algn="l" defTabSz="914400" rtl="0" eaLnBrk="1" fontAlgn="auto" latinLnBrk="0" hangingPunct="1">
              <a:lnSpc>
                <a:spcPts val="2624"/>
              </a:lnSpc>
              <a:spcBef>
                <a:spcPts val="0"/>
              </a:spcBef>
              <a:spcAft>
                <a:spcPts val="0"/>
              </a:spcAft>
              <a:buClrTx/>
              <a:buSzPct val="100000"/>
              <a:buFont typeface="+mj-lt"/>
              <a:buAutoNum type="arabicPeriod" startAt="2"/>
              <a:tabLst/>
              <a:defRPr/>
            </a:pPr>
            <a:endParaRPr kumimoji="0" lang="en-US" sz="175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7" name="Image 0" descr="preencoded.png">
            <a:hlinkClick r:id="rId3"/>
          </p:cNvPr>
          <p:cNvPicPr>
            <a:picLocks noChangeAspect="1"/>
          </p:cNvPicPr>
          <p:nvPr/>
        </p:nvPicPr>
        <p:blipFill>
          <a:blip r:embed="rId4"/>
          <a:stretch>
            <a:fillRect/>
          </a:stretch>
        </p:blipFill>
        <p:spPr>
          <a:xfrm>
            <a:off x="12242153" y="7589520"/>
            <a:ext cx="2296807" cy="548640"/>
          </a:xfrm>
          <a:prstGeom prst="rect">
            <a:avLst/>
          </a:prstGeom>
        </p:spPr>
      </p:pic>
      <p:pic>
        <p:nvPicPr>
          <p:cNvPr id="8" name="Imagen 7">
            <a:extLst>
              <a:ext uri="{FF2B5EF4-FFF2-40B4-BE49-F238E27FC236}">
                <a16:creationId xmlns:a16="http://schemas.microsoft.com/office/drawing/2014/main" id="{FB398798-C093-EA94-B967-8067A19BDBE2}"/>
              </a:ext>
            </a:extLst>
          </p:cNvPr>
          <p:cNvPicPr>
            <a:picLocks noChangeAspect="1"/>
          </p:cNvPicPr>
          <p:nvPr/>
        </p:nvPicPr>
        <p:blipFill>
          <a:blip r:embed="rId5"/>
          <a:stretch>
            <a:fillRect/>
          </a:stretch>
        </p:blipFill>
        <p:spPr>
          <a:xfrm>
            <a:off x="8449627" y="483079"/>
            <a:ext cx="5887475" cy="7439430"/>
          </a:xfrm>
          <a:prstGeom prst="rect">
            <a:avLst/>
          </a:prstGeom>
        </p:spPr>
      </p:pic>
    </p:spTree>
    <p:extLst>
      <p:ext uri="{BB962C8B-B14F-4D97-AF65-F5344CB8AC3E}">
        <p14:creationId xmlns:p14="http://schemas.microsoft.com/office/powerpoint/2010/main" val="257146246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hape 0"/>
          <p:cNvSpPr/>
          <p:nvPr/>
        </p:nvSpPr>
        <p:spPr>
          <a:xfrm>
            <a:off x="0" y="0"/>
            <a:ext cx="14630400" cy="8229600"/>
          </a:xfrm>
          <a:prstGeom prst="rect">
            <a:avLst/>
          </a:prstGeom>
          <a:solidFill>
            <a:srgbClr val="DDCFBB"/>
          </a:solidFill>
          <a:ln/>
        </p:spPr>
        <p:txBody>
          <a:bodyPr/>
          <a:lstStyle/>
          <a:p>
            <a:endParaRPr lang="es-VE"/>
          </a:p>
        </p:txBody>
      </p:sp>
      <p:sp>
        <p:nvSpPr>
          <p:cNvPr id="3" name="Shape 1"/>
          <p:cNvSpPr/>
          <p:nvPr/>
        </p:nvSpPr>
        <p:spPr>
          <a:xfrm>
            <a:off x="0" y="0"/>
            <a:ext cx="14630400" cy="8229600"/>
          </a:xfrm>
          <a:prstGeom prst="rect">
            <a:avLst/>
          </a:prstGeom>
          <a:solidFill>
            <a:srgbClr val="F9F6F0"/>
          </a:solidFill>
          <a:ln/>
        </p:spPr>
        <p:txBody>
          <a:bodyPr/>
          <a:lstStyle/>
          <a:p>
            <a:endParaRPr lang="es-VE"/>
          </a:p>
        </p:txBody>
      </p:sp>
      <p:sp>
        <p:nvSpPr>
          <p:cNvPr id="4" name="Text 2"/>
          <p:cNvSpPr/>
          <p:nvPr/>
        </p:nvSpPr>
        <p:spPr>
          <a:xfrm>
            <a:off x="4334826" y="292893"/>
            <a:ext cx="6316147" cy="694373"/>
          </a:xfrm>
          <a:prstGeom prst="rect">
            <a:avLst/>
          </a:prstGeom>
          <a:noFill/>
          <a:ln/>
        </p:spPr>
        <p:txBody>
          <a:bodyPr wrap="none" rtlCol="0" anchor="t"/>
          <a:lstStyle/>
          <a:p>
            <a:pPr marL="0" indent="0">
              <a:lnSpc>
                <a:spcPts val="5468"/>
              </a:lnSpc>
              <a:buNone/>
            </a:pPr>
            <a:r>
              <a:rPr lang="en-US" sz="4374" b="1" dirty="0">
                <a:solidFill>
                  <a:srgbClr val="484237"/>
                </a:solidFill>
                <a:latin typeface="Gelasio" pitchFamily="34" charset="0"/>
                <a:ea typeface="Gelasio" pitchFamily="34" charset="-122"/>
              </a:rPr>
              <a:t>Apocalipsis 10 y Daniel 12</a:t>
            </a:r>
            <a:endParaRPr lang="en-US" sz="4374" dirty="0"/>
          </a:p>
        </p:txBody>
      </p:sp>
      <p:sp>
        <p:nvSpPr>
          <p:cNvPr id="5" name="Text 3"/>
          <p:cNvSpPr/>
          <p:nvPr/>
        </p:nvSpPr>
        <p:spPr>
          <a:xfrm>
            <a:off x="1316925" y="1778675"/>
            <a:ext cx="12351947" cy="3610808"/>
          </a:xfrm>
          <a:prstGeom prst="rect">
            <a:avLst/>
          </a:prstGeom>
          <a:noFill/>
          <a:ln/>
        </p:spPr>
        <p:txBody>
          <a:bodyPr wrap="square" rtlCol="0" anchor="t"/>
          <a:lstStyle/>
          <a:p>
            <a:pPr defTabSz="914400" eaLnBrk="1" hangingPunct="1">
              <a:lnSpc>
                <a:spcPct val="90000"/>
              </a:lnSpc>
              <a:buFontTx/>
              <a:buNone/>
            </a:pPr>
            <a:r>
              <a:rPr lang="es-MX" sz="2800" dirty="0"/>
              <a:t>La voz que oí del cielo habló otra vez conmigo, y dijo: Ve y toma el librito que está abierto en la mano del ángel que está en pie sobre el mar y sobre la tierra. </a:t>
            </a:r>
          </a:p>
          <a:p>
            <a:pPr defTabSz="914400" eaLnBrk="1" hangingPunct="1">
              <a:lnSpc>
                <a:spcPct val="90000"/>
              </a:lnSpc>
              <a:buFontTx/>
              <a:buNone/>
            </a:pPr>
            <a:r>
              <a:rPr lang="es-MX" sz="2800" dirty="0"/>
              <a:t>Y fui al ángel, diciéndole que me diese el librito. Y él me dijo: Toma, y cómelo; y te amargará el vientre, pero en tu boca será dulce como la miel. Entonces tomé el librito de la mano del ángel, y lo comí; y era dulce en mi boca como la miel, pero cuando lo hube comido, amargó mi vientre. Y él me dijo: Es necesario que profetices otra vez sobre muchos pueblos, naciones, lenguas y reyes</a:t>
            </a:r>
          </a:p>
          <a:p>
            <a:pPr defTabSz="914400" eaLnBrk="1" hangingPunct="1">
              <a:lnSpc>
                <a:spcPct val="90000"/>
              </a:lnSpc>
              <a:buFontTx/>
              <a:buNone/>
            </a:pPr>
            <a:endParaRPr lang="es-MX" sz="2800" dirty="0"/>
          </a:p>
          <a:p>
            <a:pPr defTabSz="914400" eaLnBrk="1" hangingPunct="1">
              <a:lnSpc>
                <a:spcPct val="90000"/>
              </a:lnSpc>
              <a:buFontTx/>
              <a:buNone/>
            </a:pPr>
            <a:r>
              <a:rPr lang="es-MX" sz="2800" b="1" dirty="0"/>
              <a:t>En Daniel 12;4 Dios le dice cierra el libro, que es para el tiempo del fin. En el </a:t>
            </a:r>
            <a:r>
              <a:rPr lang="es-MX" sz="2800" b="1" dirty="0" err="1"/>
              <a:t>Apoc</a:t>
            </a:r>
            <a:r>
              <a:rPr lang="es-MX" sz="2800" b="1" dirty="0"/>
              <a:t>. 10 vemos al ángel manda tomar el libro que esta abierto ahora. No es otra cosa que el entendimiento de la profecía, y lo que ocurriría</a:t>
            </a:r>
          </a:p>
          <a:p>
            <a:pPr defTabSz="914400" eaLnBrk="1" hangingPunct="1">
              <a:lnSpc>
                <a:spcPct val="90000"/>
              </a:lnSpc>
              <a:buFontTx/>
              <a:buNone/>
            </a:pPr>
            <a:endParaRPr lang="es-MX" sz="2800" b="1" dirty="0"/>
          </a:p>
          <a:p>
            <a:pPr defTabSz="914400" eaLnBrk="1" hangingPunct="1">
              <a:lnSpc>
                <a:spcPct val="90000"/>
              </a:lnSpc>
              <a:buFontTx/>
              <a:buNone/>
            </a:pPr>
            <a:r>
              <a:rPr lang="es-MX" sz="2800" b="1" dirty="0"/>
              <a:t>El pueblo pasaría por una experiencia amarga (El chasco 1844), pero el deber era que se levantaran y profetizaran (prediquen la verdad) otra vez, a todo el mundo</a:t>
            </a:r>
          </a:p>
        </p:txBody>
      </p:sp>
      <p:sp>
        <p:nvSpPr>
          <p:cNvPr id="6" name="Text 4"/>
          <p:cNvSpPr/>
          <p:nvPr/>
        </p:nvSpPr>
        <p:spPr>
          <a:xfrm>
            <a:off x="2393394" y="4722971"/>
            <a:ext cx="10199013" cy="666512"/>
          </a:xfrm>
          <a:prstGeom prst="rect">
            <a:avLst/>
          </a:prstGeom>
          <a:noFill/>
          <a:ln/>
        </p:spPr>
        <p:txBody>
          <a:bodyPr wrap="square" rtlCol="0" anchor="t"/>
          <a:lstStyle/>
          <a:p>
            <a:pPr marL="342900" indent="-342900" algn="l">
              <a:lnSpc>
                <a:spcPts val="2624"/>
              </a:lnSpc>
              <a:buSzPct val="100000"/>
              <a:buFont typeface="+mj-lt"/>
              <a:buAutoNum type="arabicPeriod" startAt="2"/>
            </a:pPr>
            <a:endParaRPr lang="en-US" sz="1750" dirty="0"/>
          </a:p>
        </p:txBody>
      </p:sp>
    </p:spTree>
    <p:extLst>
      <p:ext uri="{BB962C8B-B14F-4D97-AF65-F5344CB8AC3E}">
        <p14:creationId xmlns:p14="http://schemas.microsoft.com/office/powerpoint/2010/main" val="239850516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name="Slide 6">
    <p:spTree>
      <p:nvGrpSpPr>
        <p:cNvPr id="1" name=""/>
        <p:cNvGrpSpPr/>
        <p:nvPr/>
      </p:nvGrpSpPr>
      <p:grpSpPr>
        <a:xfrm>
          <a:off x="0" y="0"/>
          <a:ext cx="0" cy="0"/>
          <a:chOff x="0" y="0"/>
          <a:chExt cx="0" cy="0"/>
        </a:xfrm>
      </p:grpSpPr>
      <p:sp>
        <p:nvSpPr>
          <p:cNvPr id="2" name="Shape 0"/>
          <p:cNvSpPr/>
          <p:nvPr/>
        </p:nvSpPr>
        <p:spPr>
          <a:xfrm>
            <a:off x="0" y="0"/>
            <a:ext cx="14630400" cy="8229600"/>
          </a:xfrm>
          <a:prstGeom prst="rect">
            <a:avLst/>
          </a:prstGeom>
          <a:solidFill>
            <a:srgbClr val="DDCFBB"/>
          </a:solidFill>
          <a:ln/>
        </p:spPr>
        <p:txBody>
          <a:bodyPr/>
          <a:lstStyle/>
          <a:p>
            <a:endParaRPr lang="es-VE"/>
          </a:p>
        </p:txBody>
      </p:sp>
      <p:sp>
        <p:nvSpPr>
          <p:cNvPr id="3" name="Shape 1"/>
          <p:cNvSpPr/>
          <p:nvPr/>
        </p:nvSpPr>
        <p:spPr>
          <a:xfrm>
            <a:off x="0" y="0"/>
            <a:ext cx="14630400" cy="8229600"/>
          </a:xfrm>
          <a:prstGeom prst="rect">
            <a:avLst/>
          </a:prstGeom>
          <a:solidFill>
            <a:srgbClr val="F9F6F0"/>
          </a:solidFill>
          <a:ln/>
        </p:spPr>
        <p:txBody>
          <a:bodyPr/>
          <a:lstStyle/>
          <a:p>
            <a:endParaRPr lang="es-VE"/>
          </a:p>
        </p:txBody>
      </p:sp>
      <p:sp>
        <p:nvSpPr>
          <p:cNvPr id="4" name="Text 2"/>
          <p:cNvSpPr/>
          <p:nvPr/>
        </p:nvSpPr>
        <p:spPr>
          <a:xfrm>
            <a:off x="7125223" y="638651"/>
            <a:ext cx="5618083" cy="694373"/>
          </a:xfrm>
          <a:prstGeom prst="rect">
            <a:avLst/>
          </a:prstGeom>
          <a:noFill/>
          <a:ln/>
        </p:spPr>
        <p:txBody>
          <a:bodyPr wrap="none" rtlCol="0" anchor="t"/>
          <a:lstStyle/>
          <a:p>
            <a:pPr marL="0" indent="0">
              <a:lnSpc>
                <a:spcPts val="5468"/>
              </a:lnSpc>
              <a:buNone/>
            </a:pPr>
            <a:endParaRPr lang="en-US" sz="4374" dirty="0"/>
          </a:p>
        </p:txBody>
      </p:sp>
      <p:sp>
        <p:nvSpPr>
          <p:cNvPr id="5" name="Text 3"/>
          <p:cNvSpPr/>
          <p:nvPr/>
        </p:nvSpPr>
        <p:spPr>
          <a:xfrm>
            <a:off x="5880484" y="2182483"/>
            <a:ext cx="8348211" cy="1333024"/>
          </a:xfrm>
          <a:prstGeom prst="rect">
            <a:avLst/>
          </a:prstGeom>
          <a:noFill/>
          <a:ln/>
        </p:spPr>
        <p:txBody>
          <a:bodyPr wrap="square" rtlCol="0" anchor="t"/>
          <a:lstStyle/>
          <a:p>
            <a:pPr marL="0" indent="0">
              <a:lnSpc>
                <a:spcPts val="2624"/>
              </a:lnSpc>
              <a:buNone/>
            </a:pPr>
            <a:r>
              <a:rPr lang="es-MX" sz="2800" dirty="0">
                <a:solidFill>
                  <a:srgbClr val="746558"/>
                </a:solidFill>
                <a:latin typeface="Gelasio" pitchFamily="34" charset="0"/>
                <a:ea typeface="Gelasio" pitchFamily="34" charset="-122"/>
                <a:cs typeface="Gelasio" pitchFamily="34" charset="-120"/>
              </a:rPr>
              <a:t>Los pioneros decidieron levantarse y profetizar con poder</a:t>
            </a:r>
          </a:p>
          <a:p>
            <a:pPr marL="0" indent="0">
              <a:lnSpc>
                <a:spcPts val="2624"/>
              </a:lnSpc>
              <a:buNone/>
            </a:pPr>
            <a:r>
              <a:rPr lang="es-MX" sz="2800" dirty="0">
                <a:solidFill>
                  <a:srgbClr val="746558"/>
                </a:solidFill>
                <a:latin typeface="Gelasio" pitchFamily="34" charset="0"/>
                <a:ea typeface="Gelasio" pitchFamily="34" charset="-122"/>
                <a:cs typeface="Gelasio" pitchFamily="34" charset="-120"/>
              </a:rPr>
              <a:t>Entendieron que ya no hay mas tiempos de profecías y por ende nadie </a:t>
            </a:r>
          </a:p>
          <a:p>
            <a:pPr marL="0" indent="0">
              <a:lnSpc>
                <a:spcPts val="2624"/>
              </a:lnSpc>
              <a:buNone/>
            </a:pPr>
            <a:r>
              <a:rPr lang="es-MX" sz="2800" dirty="0">
                <a:solidFill>
                  <a:srgbClr val="746558"/>
                </a:solidFill>
                <a:latin typeface="Gelasio" pitchFamily="34" charset="0"/>
                <a:ea typeface="Gelasio" pitchFamily="34" charset="-122"/>
                <a:cs typeface="Gelasio" pitchFamily="34" charset="-120"/>
              </a:rPr>
              <a:t>Debe estar colocando fecha a la venida de Jesús</a:t>
            </a:r>
          </a:p>
          <a:p>
            <a:pPr marL="0" indent="0">
              <a:lnSpc>
                <a:spcPts val="2624"/>
              </a:lnSpc>
              <a:buNone/>
            </a:pPr>
            <a:r>
              <a:rPr lang="es-MX" sz="2800" dirty="0">
                <a:solidFill>
                  <a:srgbClr val="746558"/>
                </a:solidFill>
                <a:latin typeface="Gelasio" pitchFamily="34" charset="0"/>
                <a:ea typeface="Gelasio" pitchFamily="34" charset="-122"/>
                <a:cs typeface="Gelasio" pitchFamily="34" charset="-120"/>
              </a:rPr>
              <a:t>Se debe dar fuerza a la obra de Jesús en el cielo como sacerdote intercesor</a:t>
            </a:r>
          </a:p>
          <a:p>
            <a:pPr marL="0" indent="0">
              <a:lnSpc>
                <a:spcPts val="2624"/>
              </a:lnSpc>
              <a:buNone/>
            </a:pPr>
            <a:r>
              <a:rPr lang="es-MX" sz="2800" dirty="0">
                <a:solidFill>
                  <a:srgbClr val="746558"/>
                </a:solidFill>
                <a:latin typeface="Gelasio" pitchFamily="34" charset="0"/>
                <a:ea typeface="Gelasio" pitchFamily="34" charset="-122"/>
                <a:cs typeface="Gelasio" pitchFamily="34" charset="-120"/>
              </a:rPr>
              <a:t>La venida de Jesús seria une evento pronto a cumplirse, se debía proclamar con fuerza</a:t>
            </a:r>
          </a:p>
          <a:p>
            <a:pPr marL="0" indent="0">
              <a:lnSpc>
                <a:spcPts val="2624"/>
              </a:lnSpc>
              <a:buNone/>
            </a:pPr>
            <a:endParaRPr lang="es-MX" sz="2800" dirty="0">
              <a:solidFill>
                <a:srgbClr val="746558"/>
              </a:solidFill>
              <a:latin typeface="Gelasio" pitchFamily="34" charset="0"/>
              <a:ea typeface="Gelasio" pitchFamily="34" charset="-122"/>
              <a:cs typeface="Gelasio" pitchFamily="34" charset="-120"/>
            </a:endParaRPr>
          </a:p>
          <a:p>
            <a:pPr marL="0" indent="0">
              <a:lnSpc>
                <a:spcPts val="2624"/>
              </a:lnSpc>
              <a:buNone/>
            </a:pPr>
            <a:r>
              <a:rPr lang="es-MX" sz="2800" dirty="0">
                <a:solidFill>
                  <a:srgbClr val="746558"/>
                </a:solidFill>
                <a:latin typeface="Gelasio" pitchFamily="34" charset="0"/>
                <a:ea typeface="Gelasio" pitchFamily="34" charset="-122"/>
                <a:cs typeface="Gelasio" pitchFamily="34" charset="-120"/>
              </a:rPr>
              <a:t>El mensaje comenzó a expandirse rápidamente en EE.UU, los pioneros entregaron sus vidas por causa de la predicación  de la palabra de Dios y sus verdades</a:t>
            </a:r>
          </a:p>
          <a:p>
            <a:pPr marL="0" indent="0">
              <a:lnSpc>
                <a:spcPts val="2624"/>
              </a:lnSpc>
              <a:buNone/>
            </a:pPr>
            <a:endParaRPr lang="es-MX" sz="2400" dirty="0">
              <a:solidFill>
                <a:srgbClr val="746558"/>
              </a:solidFill>
              <a:latin typeface="Gelasio" pitchFamily="34" charset="0"/>
              <a:ea typeface="Gelasio" pitchFamily="34" charset="-122"/>
              <a:cs typeface="Gelasio" pitchFamily="34" charset="-120"/>
            </a:endParaRPr>
          </a:p>
          <a:p>
            <a:pPr marL="0" indent="0">
              <a:lnSpc>
                <a:spcPts val="2624"/>
              </a:lnSpc>
              <a:buNone/>
            </a:pPr>
            <a:endParaRPr lang="es-MX" sz="2400" dirty="0">
              <a:solidFill>
                <a:srgbClr val="746558"/>
              </a:solidFill>
              <a:latin typeface="Gelasio" pitchFamily="34" charset="0"/>
              <a:ea typeface="Gelasio" pitchFamily="34" charset="-122"/>
              <a:cs typeface="Gelasio" pitchFamily="34" charset="-120"/>
            </a:endParaRPr>
          </a:p>
          <a:p>
            <a:pPr marL="0" indent="0">
              <a:lnSpc>
                <a:spcPts val="2624"/>
              </a:lnSpc>
              <a:buNone/>
            </a:pPr>
            <a:endParaRPr lang="es-MX" sz="1750" dirty="0">
              <a:solidFill>
                <a:srgbClr val="746558"/>
              </a:solidFill>
              <a:latin typeface="Gelasio" pitchFamily="34" charset="0"/>
              <a:ea typeface="Gelasio" pitchFamily="34" charset="-122"/>
              <a:cs typeface="Gelasio" pitchFamily="34" charset="-120"/>
            </a:endParaRPr>
          </a:p>
          <a:p>
            <a:pPr marL="0" indent="0">
              <a:lnSpc>
                <a:spcPts val="2624"/>
              </a:lnSpc>
              <a:buNone/>
            </a:pPr>
            <a:endParaRPr lang="es-MX" sz="1750" dirty="0">
              <a:solidFill>
                <a:srgbClr val="746558"/>
              </a:solidFill>
              <a:latin typeface="Gelasio" pitchFamily="34" charset="0"/>
              <a:ea typeface="Gelasio" pitchFamily="34" charset="-122"/>
              <a:cs typeface="Gelasio" pitchFamily="34" charset="-120"/>
            </a:endParaRPr>
          </a:p>
          <a:p>
            <a:pPr marL="0" indent="0">
              <a:lnSpc>
                <a:spcPts val="2624"/>
              </a:lnSpc>
              <a:buNone/>
            </a:pPr>
            <a:endParaRPr lang="es-MX" sz="1750" dirty="0">
              <a:solidFill>
                <a:srgbClr val="746558"/>
              </a:solidFill>
              <a:latin typeface="Gelasio" pitchFamily="34" charset="0"/>
              <a:ea typeface="Gelasio" pitchFamily="34" charset="-122"/>
              <a:cs typeface="Gelasio" pitchFamily="34" charset="-120"/>
            </a:endParaRPr>
          </a:p>
        </p:txBody>
      </p:sp>
      <p:pic>
        <p:nvPicPr>
          <p:cNvPr id="7" name="Image 0" descr="preencoded.png">
            <a:extLst>
              <a:ext uri="{FF2B5EF4-FFF2-40B4-BE49-F238E27FC236}">
                <a16:creationId xmlns:a16="http://schemas.microsoft.com/office/drawing/2014/main" id="{AF335121-B481-5DB0-FB18-DA9B4EA37E3A}"/>
              </a:ext>
            </a:extLst>
          </p:cNvPr>
          <p:cNvPicPr>
            <a:picLocks noChangeAspect="1"/>
          </p:cNvPicPr>
          <p:nvPr/>
        </p:nvPicPr>
        <p:blipFill>
          <a:blip r:embed="rId3"/>
          <a:stretch>
            <a:fillRect/>
          </a:stretch>
        </p:blipFill>
        <p:spPr>
          <a:xfrm>
            <a:off x="-7620" y="0"/>
            <a:ext cx="5486400" cy="8229600"/>
          </a:xfrm>
          <a:prstGeom prst="rect">
            <a:avLst/>
          </a:prstGeom>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9" name="Picture 5"/>
          <p:cNvPicPr>
            <a:picLocks noGrp="1" noChangeAspect="1" noChangeArrowheads="1"/>
          </p:cNvPicPr>
          <p:nvPr>
            <p:ph sz="quarter" idx="13"/>
          </p:nvPr>
        </p:nvPicPr>
        <p:blipFill>
          <a:blip r:embed="rId2" cstate="print"/>
          <a:srcRect/>
          <a:stretch>
            <a:fillRect/>
          </a:stretch>
        </p:blipFill>
        <p:spPr bwMode="auto">
          <a:xfrm>
            <a:off x="4977390" y="2846717"/>
            <a:ext cx="4441171" cy="2819618"/>
          </a:xfrm>
          <a:prstGeom prst="rect">
            <a:avLst/>
          </a:prstGeom>
          <a:noFill/>
          <a:ln w="9525">
            <a:noFill/>
            <a:miter lim="800000"/>
            <a:headEnd/>
            <a:tailEnd/>
          </a:ln>
          <a:effectLst/>
        </p:spPr>
      </p:pic>
      <p:pic>
        <p:nvPicPr>
          <p:cNvPr id="1030" name="Picture 6"/>
          <p:cNvPicPr>
            <a:picLocks noChangeAspect="1" noChangeArrowheads="1"/>
          </p:cNvPicPr>
          <p:nvPr/>
        </p:nvPicPr>
        <p:blipFill>
          <a:blip r:embed="rId3" cstate="print"/>
          <a:srcRect/>
          <a:stretch>
            <a:fillRect/>
          </a:stretch>
        </p:blipFill>
        <p:spPr bwMode="auto">
          <a:xfrm>
            <a:off x="0" y="4063579"/>
            <a:ext cx="4379446" cy="4200526"/>
          </a:xfrm>
          <a:prstGeom prst="rect">
            <a:avLst/>
          </a:prstGeom>
          <a:noFill/>
          <a:ln w="9525">
            <a:noFill/>
            <a:miter lim="800000"/>
            <a:headEnd/>
            <a:tailEnd/>
          </a:ln>
          <a:effectLst/>
        </p:spPr>
      </p:pic>
      <p:pic>
        <p:nvPicPr>
          <p:cNvPr id="1031" name="Picture 7"/>
          <p:cNvPicPr>
            <a:picLocks noChangeAspect="1" noChangeArrowheads="1"/>
          </p:cNvPicPr>
          <p:nvPr/>
        </p:nvPicPr>
        <p:blipFill>
          <a:blip r:embed="rId4" cstate="print"/>
          <a:srcRect/>
          <a:stretch>
            <a:fillRect/>
          </a:stretch>
        </p:blipFill>
        <p:spPr bwMode="auto">
          <a:xfrm>
            <a:off x="4970039" y="65642"/>
            <a:ext cx="4441171" cy="3086093"/>
          </a:xfrm>
          <a:prstGeom prst="rect">
            <a:avLst/>
          </a:prstGeom>
          <a:noFill/>
          <a:ln w="9525">
            <a:noFill/>
            <a:miter lim="800000"/>
            <a:headEnd/>
            <a:tailEnd/>
          </a:ln>
          <a:effectLst/>
        </p:spPr>
      </p:pic>
      <p:pic>
        <p:nvPicPr>
          <p:cNvPr id="1032" name="Picture 8"/>
          <p:cNvPicPr>
            <a:picLocks noChangeAspect="1" noChangeArrowheads="1"/>
          </p:cNvPicPr>
          <p:nvPr/>
        </p:nvPicPr>
        <p:blipFill>
          <a:blip r:embed="rId5" cstate="print"/>
          <a:srcRect/>
          <a:stretch>
            <a:fillRect/>
          </a:stretch>
        </p:blipFill>
        <p:spPr bwMode="auto">
          <a:xfrm>
            <a:off x="4977391" y="5657861"/>
            <a:ext cx="4448521" cy="2571739"/>
          </a:xfrm>
          <a:prstGeom prst="rect">
            <a:avLst/>
          </a:prstGeom>
          <a:noFill/>
          <a:ln w="9525">
            <a:noFill/>
            <a:miter lim="800000"/>
            <a:headEnd/>
            <a:tailEnd/>
          </a:ln>
          <a:effectLst/>
        </p:spPr>
      </p:pic>
      <p:pic>
        <p:nvPicPr>
          <p:cNvPr id="1033" name="Picture 9"/>
          <p:cNvPicPr>
            <a:picLocks noChangeAspect="1" noChangeArrowheads="1"/>
          </p:cNvPicPr>
          <p:nvPr/>
        </p:nvPicPr>
        <p:blipFill>
          <a:blip r:embed="rId6" cstate="print"/>
          <a:srcRect/>
          <a:stretch>
            <a:fillRect/>
          </a:stretch>
        </p:blipFill>
        <p:spPr bwMode="auto">
          <a:xfrm>
            <a:off x="9894447" y="3943349"/>
            <a:ext cx="4543418" cy="4114829"/>
          </a:xfrm>
          <a:prstGeom prst="rect">
            <a:avLst/>
          </a:prstGeom>
          <a:noFill/>
          <a:ln w="9525">
            <a:noFill/>
            <a:miter lim="800000"/>
            <a:headEnd/>
            <a:tailEnd/>
          </a:ln>
          <a:effectLst/>
        </p:spPr>
      </p:pic>
      <p:pic>
        <p:nvPicPr>
          <p:cNvPr id="1034" name="Picture 10"/>
          <p:cNvPicPr>
            <a:picLocks noChangeAspect="1" noChangeArrowheads="1"/>
          </p:cNvPicPr>
          <p:nvPr/>
        </p:nvPicPr>
        <p:blipFill>
          <a:blip r:embed="rId7" cstate="print"/>
          <a:srcRect/>
          <a:stretch>
            <a:fillRect/>
          </a:stretch>
        </p:blipFill>
        <p:spPr bwMode="auto">
          <a:xfrm>
            <a:off x="0" y="0"/>
            <a:ext cx="4330460" cy="4080510"/>
          </a:xfrm>
          <a:prstGeom prst="rect">
            <a:avLst/>
          </a:prstGeom>
          <a:noFill/>
          <a:ln w="9525">
            <a:noFill/>
            <a:miter lim="800000"/>
            <a:headEnd/>
            <a:tailEnd/>
          </a:ln>
          <a:effectLst/>
        </p:spPr>
      </p:pic>
      <p:pic>
        <p:nvPicPr>
          <p:cNvPr id="1035" name="Picture 11"/>
          <p:cNvPicPr>
            <a:picLocks noChangeAspect="1" noChangeArrowheads="1"/>
          </p:cNvPicPr>
          <p:nvPr/>
        </p:nvPicPr>
        <p:blipFill>
          <a:blip r:embed="rId8" cstate="print"/>
          <a:srcRect/>
          <a:stretch>
            <a:fillRect/>
          </a:stretch>
        </p:blipFill>
        <p:spPr bwMode="auto">
          <a:xfrm>
            <a:off x="9897200" y="-69010"/>
            <a:ext cx="4543418" cy="3943349"/>
          </a:xfrm>
          <a:prstGeom prst="rect">
            <a:avLst/>
          </a:prstGeom>
          <a:noFill/>
          <a:ln w="9525">
            <a:noFill/>
            <a:miter lim="800000"/>
            <a:headEnd/>
            <a:tailEnd/>
          </a:ln>
          <a:effectLst/>
        </p:spPr>
      </p:pic>
      <p:sp>
        <p:nvSpPr>
          <p:cNvPr id="3" name="CuadroTexto 2">
            <a:extLst>
              <a:ext uri="{FF2B5EF4-FFF2-40B4-BE49-F238E27FC236}">
                <a16:creationId xmlns:a16="http://schemas.microsoft.com/office/drawing/2014/main" id="{5B32FD91-7443-202D-1BFD-138F464F4DC9}"/>
              </a:ext>
            </a:extLst>
          </p:cNvPr>
          <p:cNvSpPr txBox="1"/>
          <p:nvPr/>
        </p:nvSpPr>
        <p:spPr>
          <a:xfrm>
            <a:off x="7464064" y="2641303"/>
            <a:ext cx="1670714" cy="400110"/>
          </a:xfrm>
          <a:prstGeom prst="rect">
            <a:avLst/>
          </a:prstGeom>
          <a:noFill/>
        </p:spPr>
        <p:txBody>
          <a:bodyPr wrap="none" rtlCol="0">
            <a:spAutoFit/>
          </a:bodyPr>
          <a:lstStyle/>
          <a:p>
            <a:r>
              <a:rPr lang="es-VE" sz="2000" b="1" dirty="0">
                <a:solidFill>
                  <a:schemeClr val="bg1"/>
                </a:solidFill>
              </a:rPr>
              <a:t>J.N ANDREWS</a:t>
            </a:r>
          </a:p>
        </p:txBody>
      </p:sp>
      <p:sp>
        <p:nvSpPr>
          <p:cNvPr id="4" name="CuadroTexto 3">
            <a:extLst>
              <a:ext uri="{FF2B5EF4-FFF2-40B4-BE49-F238E27FC236}">
                <a16:creationId xmlns:a16="http://schemas.microsoft.com/office/drawing/2014/main" id="{3961FBB9-B645-6C33-1FFA-F20CCC60B342}"/>
              </a:ext>
            </a:extLst>
          </p:cNvPr>
          <p:cNvSpPr txBox="1"/>
          <p:nvPr/>
        </p:nvSpPr>
        <p:spPr>
          <a:xfrm>
            <a:off x="0" y="7719373"/>
            <a:ext cx="1767856" cy="461665"/>
          </a:xfrm>
          <a:prstGeom prst="rect">
            <a:avLst/>
          </a:prstGeom>
          <a:noFill/>
        </p:spPr>
        <p:txBody>
          <a:bodyPr wrap="none" rtlCol="0">
            <a:spAutoFit/>
          </a:bodyPr>
          <a:lstStyle/>
          <a:p>
            <a:r>
              <a:rPr lang="es-VE" sz="2400" b="1" dirty="0">
                <a:solidFill>
                  <a:schemeClr val="bg1"/>
                </a:solidFill>
                <a:effectLst>
                  <a:glow rad="101600">
                    <a:schemeClr val="tx1">
                      <a:alpha val="60000"/>
                    </a:schemeClr>
                  </a:glow>
                </a:effectLst>
              </a:rPr>
              <a:t>Jaime White</a:t>
            </a:r>
          </a:p>
        </p:txBody>
      </p:sp>
      <p:sp>
        <p:nvSpPr>
          <p:cNvPr id="5" name="CuadroTexto 4">
            <a:extLst>
              <a:ext uri="{FF2B5EF4-FFF2-40B4-BE49-F238E27FC236}">
                <a16:creationId xmlns:a16="http://schemas.microsoft.com/office/drawing/2014/main" id="{5BDD6EE9-2F4E-466F-7EEA-C77BA2D26C13}"/>
              </a:ext>
            </a:extLst>
          </p:cNvPr>
          <p:cNvSpPr txBox="1"/>
          <p:nvPr/>
        </p:nvSpPr>
        <p:spPr>
          <a:xfrm>
            <a:off x="12711978" y="7500250"/>
            <a:ext cx="1505284" cy="461665"/>
          </a:xfrm>
          <a:prstGeom prst="rect">
            <a:avLst/>
          </a:prstGeom>
          <a:noFill/>
        </p:spPr>
        <p:txBody>
          <a:bodyPr wrap="none" rtlCol="0">
            <a:spAutoFit/>
          </a:bodyPr>
          <a:lstStyle/>
          <a:p>
            <a:r>
              <a:rPr lang="es-VE" sz="2400" b="1" dirty="0">
                <a:solidFill>
                  <a:schemeClr val="bg1"/>
                </a:solidFill>
                <a:effectLst>
                  <a:glow rad="101600">
                    <a:schemeClr val="tx1">
                      <a:alpha val="60000"/>
                    </a:schemeClr>
                  </a:glow>
                </a:effectLst>
              </a:rPr>
              <a:t>José Bates</a:t>
            </a:r>
          </a:p>
        </p:txBody>
      </p:sp>
      <p:sp>
        <p:nvSpPr>
          <p:cNvPr id="6" name="CuadroTexto 5">
            <a:extLst>
              <a:ext uri="{FF2B5EF4-FFF2-40B4-BE49-F238E27FC236}">
                <a16:creationId xmlns:a16="http://schemas.microsoft.com/office/drawing/2014/main" id="{5CD6E739-4623-63A3-382B-4B01753DD4E5}"/>
              </a:ext>
            </a:extLst>
          </p:cNvPr>
          <p:cNvSpPr txBox="1"/>
          <p:nvPr/>
        </p:nvSpPr>
        <p:spPr>
          <a:xfrm>
            <a:off x="7146285" y="5077502"/>
            <a:ext cx="1988493" cy="523220"/>
          </a:xfrm>
          <a:prstGeom prst="rect">
            <a:avLst/>
          </a:prstGeom>
          <a:noFill/>
        </p:spPr>
        <p:txBody>
          <a:bodyPr wrap="none" rtlCol="0">
            <a:spAutoFit/>
          </a:bodyPr>
          <a:lstStyle/>
          <a:p>
            <a:r>
              <a:rPr lang="es-VE" sz="2800" b="1" dirty="0">
                <a:solidFill>
                  <a:schemeClr val="bg1"/>
                </a:solidFill>
                <a:effectLst>
                  <a:glow rad="101600">
                    <a:schemeClr val="tx1">
                      <a:alpha val="60000"/>
                    </a:schemeClr>
                  </a:glow>
                </a:effectLst>
              </a:rPr>
              <a:t>Elena White</a:t>
            </a:r>
          </a:p>
        </p:txBody>
      </p:sp>
      <p:sp>
        <p:nvSpPr>
          <p:cNvPr id="7" name="CuadroTexto 6">
            <a:extLst>
              <a:ext uri="{FF2B5EF4-FFF2-40B4-BE49-F238E27FC236}">
                <a16:creationId xmlns:a16="http://schemas.microsoft.com/office/drawing/2014/main" id="{F9DADE7A-5E06-2BDC-6064-316F16EA4E29}"/>
              </a:ext>
            </a:extLst>
          </p:cNvPr>
          <p:cNvSpPr txBox="1"/>
          <p:nvPr/>
        </p:nvSpPr>
        <p:spPr>
          <a:xfrm>
            <a:off x="10036474" y="3351119"/>
            <a:ext cx="2302233" cy="523220"/>
          </a:xfrm>
          <a:prstGeom prst="rect">
            <a:avLst/>
          </a:prstGeom>
          <a:noFill/>
        </p:spPr>
        <p:txBody>
          <a:bodyPr wrap="none" rtlCol="0">
            <a:spAutoFit/>
          </a:bodyPr>
          <a:lstStyle/>
          <a:p>
            <a:r>
              <a:rPr lang="es-VE" sz="2800" b="1" dirty="0">
                <a:solidFill>
                  <a:schemeClr val="bg1"/>
                </a:solidFill>
                <a:effectLst>
                  <a:glow rad="101600">
                    <a:schemeClr val="tx1">
                      <a:alpha val="40000"/>
                    </a:schemeClr>
                  </a:glow>
                </a:effectLst>
              </a:rPr>
              <a:t>William Miller</a:t>
            </a:r>
          </a:p>
        </p:txBody>
      </p:sp>
      <p:sp>
        <p:nvSpPr>
          <p:cNvPr id="8" name="CuadroTexto 7">
            <a:extLst>
              <a:ext uri="{FF2B5EF4-FFF2-40B4-BE49-F238E27FC236}">
                <a16:creationId xmlns:a16="http://schemas.microsoft.com/office/drawing/2014/main" id="{4BDBD859-3585-F9A3-E359-C8E62C871F27}"/>
              </a:ext>
            </a:extLst>
          </p:cNvPr>
          <p:cNvSpPr txBox="1"/>
          <p:nvPr/>
        </p:nvSpPr>
        <p:spPr>
          <a:xfrm>
            <a:off x="7315200" y="7710796"/>
            <a:ext cx="1877437" cy="523220"/>
          </a:xfrm>
          <a:prstGeom prst="rect">
            <a:avLst/>
          </a:prstGeom>
          <a:noFill/>
        </p:spPr>
        <p:txBody>
          <a:bodyPr wrap="none" rtlCol="0">
            <a:spAutoFit/>
          </a:bodyPr>
          <a:lstStyle/>
          <a:p>
            <a:r>
              <a:rPr lang="es-VE" sz="2800" b="1" dirty="0" err="1">
                <a:solidFill>
                  <a:schemeClr val="bg1"/>
                </a:solidFill>
                <a:effectLst>
                  <a:glow rad="101600">
                    <a:schemeClr val="tx1">
                      <a:alpha val="60000"/>
                    </a:schemeClr>
                  </a:glow>
                </a:effectLst>
              </a:rPr>
              <a:t>Urias</a:t>
            </a:r>
            <a:r>
              <a:rPr lang="es-VE" sz="2800" b="1" dirty="0">
                <a:solidFill>
                  <a:schemeClr val="bg1"/>
                </a:solidFill>
                <a:effectLst>
                  <a:glow rad="101600">
                    <a:schemeClr val="tx1">
                      <a:alpha val="60000"/>
                    </a:schemeClr>
                  </a:glow>
                </a:effectLst>
              </a:rPr>
              <a:t> </a:t>
            </a:r>
            <a:r>
              <a:rPr lang="es-VE" sz="2800" b="1" dirty="0" err="1">
                <a:solidFill>
                  <a:schemeClr val="bg1"/>
                </a:solidFill>
                <a:effectLst>
                  <a:glow rad="101600">
                    <a:schemeClr val="tx1">
                      <a:alpha val="60000"/>
                    </a:schemeClr>
                  </a:glow>
                </a:effectLst>
              </a:rPr>
              <a:t>smith</a:t>
            </a:r>
            <a:endParaRPr lang="es-VE" sz="2800" b="1" dirty="0">
              <a:solidFill>
                <a:schemeClr val="bg1"/>
              </a:solidFill>
              <a:effectLst>
                <a:glow rad="101600">
                  <a:schemeClr val="tx1">
                    <a:alpha val="60000"/>
                  </a:schemeClr>
                </a:glow>
              </a:effectLst>
            </a:endParaRPr>
          </a:p>
        </p:txBody>
      </p:sp>
    </p:spTree>
    <p:extLst>
      <p:ext uri="{BB962C8B-B14F-4D97-AF65-F5344CB8AC3E}">
        <p14:creationId xmlns:p14="http://schemas.microsoft.com/office/powerpoint/2010/main" val="307373421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name="Slide 10">
    <p:spTree>
      <p:nvGrpSpPr>
        <p:cNvPr id="1" name=""/>
        <p:cNvGrpSpPr/>
        <p:nvPr/>
      </p:nvGrpSpPr>
      <p:grpSpPr>
        <a:xfrm>
          <a:off x="0" y="0"/>
          <a:ext cx="0" cy="0"/>
          <a:chOff x="0" y="0"/>
          <a:chExt cx="0" cy="0"/>
        </a:xfrm>
      </p:grpSpPr>
      <p:sp>
        <p:nvSpPr>
          <p:cNvPr id="2" name="Shape 0"/>
          <p:cNvSpPr/>
          <p:nvPr/>
        </p:nvSpPr>
        <p:spPr>
          <a:xfrm>
            <a:off x="0" y="0"/>
            <a:ext cx="14630400" cy="8229600"/>
          </a:xfrm>
          <a:prstGeom prst="rect">
            <a:avLst/>
          </a:prstGeom>
          <a:solidFill>
            <a:srgbClr val="DDCFBB"/>
          </a:solidFill>
          <a:ln/>
        </p:spPr>
        <p:txBody>
          <a:bodyPr/>
          <a:lstStyle/>
          <a:p>
            <a:endParaRPr lang="es-VE"/>
          </a:p>
        </p:txBody>
      </p:sp>
      <p:sp>
        <p:nvSpPr>
          <p:cNvPr id="3" name="Shape 1"/>
          <p:cNvSpPr/>
          <p:nvPr/>
        </p:nvSpPr>
        <p:spPr>
          <a:xfrm>
            <a:off x="5173" y="-91440"/>
            <a:ext cx="14630400" cy="8229600"/>
          </a:xfrm>
          <a:prstGeom prst="rect">
            <a:avLst/>
          </a:prstGeom>
          <a:solidFill>
            <a:srgbClr val="F9F6F0"/>
          </a:solidFill>
          <a:ln/>
        </p:spPr>
        <p:txBody>
          <a:bodyPr/>
          <a:lstStyle/>
          <a:p>
            <a:endParaRPr lang="es-VE"/>
          </a:p>
        </p:txBody>
      </p:sp>
      <p:sp>
        <p:nvSpPr>
          <p:cNvPr id="4" name="Text 2"/>
          <p:cNvSpPr/>
          <p:nvPr/>
        </p:nvSpPr>
        <p:spPr>
          <a:xfrm>
            <a:off x="1176753" y="640080"/>
            <a:ext cx="6316147" cy="694373"/>
          </a:xfrm>
          <a:prstGeom prst="rect">
            <a:avLst/>
          </a:prstGeom>
          <a:noFill/>
          <a:ln/>
        </p:spPr>
        <p:txBody>
          <a:bodyPr wrap="none" rtlCol="0" anchor="t"/>
          <a:lstStyle/>
          <a:p>
            <a:pPr marL="0" indent="0">
              <a:lnSpc>
                <a:spcPts val="5468"/>
              </a:lnSpc>
              <a:buNone/>
            </a:pPr>
            <a:r>
              <a:rPr lang="en-US" sz="4374" b="1" dirty="0" err="1">
                <a:solidFill>
                  <a:srgbClr val="484237"/>
                </a:solidFill>
                <a:latin typeface="Gelasio" pitchFamily="34" charset="0"/>
                <a:ea typeface="Gelasio" pitchFamily="34" charset="-122"/>
                <a:cs typeface="Gelasio" pitchFamily="34" charset="-120"/>
              </a:rPr>
              <a:t>Decidierón</a:t>
            </a:r>
            <a:r>
              <a:rPr lang="en-US" sz="4374" b="1" dirty="0">
                <a:solidFill>
                  <a:srgbClr val="484237"/>
                </a:solidFill>
                <a:latin typeface="Gelasio" pitchFamily="34" charset="0"/>
                <a:ea typeface="Gelasio" pitchFamily="34" charset="-122"/>
                <a:cs typeface="Gelasio" pitchFamily="34" charset="-120"/>
              </a:rPr>
              <a:t> </a:t>
            </a:r>
            <a:r>
              <a:rPr lang="en-US" sz="4374" b="1" dirty="0" err="1">
                <a:solidFill>
                  <a:srgbClr val="484237"/>
                </a:solidFill>
                <a:latin typeface="Gelasio" pitchFamily="34" charset="0"/>
                <a:ea typeface="Gelasio" pitchFamily="34" charset="-122"/>
                <a:cs typeface="Gelasio" pitchFamily="34" charset="-120"/>
              </a:rPr>
              <a:t>predicar</a:t>
            </a:r>
            <a:r>
              <a:rPr lang="en-US" sz="4374" b="1" dirty="0">
                <a:solidFill>
                  <a:srgbClr val="484237"/>
                </a:solidFill>
                <a:latin typeface="Gelasio" pitchFamily="34" charset="0"/>
                <a:ea typeface="Gelasio" pitchFamily="34" charset="-122"/>
                <a:cs typeface="Gelasio" pitchFamily="34" charset="-120"/>
              </a:rPr>
              <a:t> </a:t>
            </a:r>
            <a:r>
              <a:rPr lang="en-US" sz="4374" b="1" dirty="0" err="1">
                <a:solidFill>
                  <a:srgbClr val="484237"/>
                </a:solidFill>
                <a:latin typeface="Gelasio" pitchFamily="34" charset="0"/>
                <a:ea typeface="Gelasio" pitchFamily="34" charset="-122"/>
                <a:cs typeface="Gelasio" pitchFamily="34" charset="-120"/>
              </a:rPr>
              <a:t>el</a:t>
            </a:r>
            <a:r>
              <a:rPr lang="en-US" sz="4374" b="1" dirty="0">
                <a:solidFill>
                  <a:srgbClr val="484237"/>
                </a:solidFill>
                <a:latin typeface="Gelasio" pitchFamily="34" charset="0"/>
                <a:ea typeface="Gelasio" pitchFamily="34" charset="-122"/>
                <a:cs typeface="Gelasio" pitchFamily="34" charset="-120"/>
              </a:rPr>
              <a:t> mensaje</a:t>
            </a:r>
          </a:p>
          <a:p>
            <a:pPr marL="0" indent="0">
              <a:lnSpc>
                <a:spcPts val="5468"/>
              </a:lnSpc>
              <a:buNone/>
            </a:pPr>
            <a:r>
              <a:rPr lang="en-US" sz="4374" b="1" dirty="0">
                <a:solidFill>
                  <a:srgbClr val="484237"/>
                </a:solidFill>
                <a:latin typeface="Gelasio" pitchFamily="34" charset="0"/>
                <a:ea typeface="Gelasio" pitchFamily="34" charset="-122"/>
              </a:rPr>
              <a:t>Segun Apoc. 14:6,7</a:t>
            </a:r>
            <a:endParaRPr lang="en-US" sz="4374" dirty="0"/>
          </a:p>
        </p:txBody>
      </p:sp>
      <p:sp>
        <p:nvSpPr>
          <p:cNvPr id="5" name="Text 3"/>
          <p:cNvSpPr/>
          <p:nvPr/>
        </p:nvSpPr>
        <p:spPr>
          <a:xfrm>
            <a:off x="746239" y="2636233"/>
            <a:ext cx="7591246" cy="4846320"/>
          </a:xfrm>
          <a:prstGeom prst="rect">
            <a:avLst/>
          </a:prstGeom>
          <a:noFill/>
          <a:ln/>
        </p:spPr>
        <p:txBody>
          <a:bodyPr wrap="square" rtlCol="0" anchor="t"/>
          <a:lstStyle/>
          <a:p>
            <a:pPr eaLnBrk="1" hangingPunct="1">
              <a:lnSpc>
                <a:spcPct val="90000"/>
              </a:lnSpc>
            </a:pPr>
            <a:r>
              <a:rPr lang="es-MX" sz="3200" dirty="0">
                <a:latin typeface="Nyala" pitchFamily="2" charset="0"/>
              </a:rPr>
              <a:t>Vi volar por en medio del cielo a otro ángel, que tenía </a:t>
            </a:r>
            <a:r>
              <a:rPr lang="es-MX" sz="3200" b="1" dirty="0">
                <a:solidFill>
                  <a:srgbClr val="FF0000"/>
                </a:solidFill>
                <a:latin typeface="Nyala" pitchFamily="2" charset="0"/>
              </a:rPr>
              <a:t>el evangelio eterno para predicarlo a los moradores de la tierra</a:t>
            </a:r>
            <a:r>
              <a:rPr lang="es-MX" sz="3200" dirty="0">
                <a:latin typeface="Nyala" pitchFamily="2" charset="0"/>
              </a:rPr>
              <a:t>, a toda nación, tribu, lengua y pueblo</a:t>
            </a:r>
            <a:br>
              <a:rPr lang="es-MX" sz="3200" dirty="0">
                <a:latin typeface="Nyala" pitchFamily="2" charset="0"/>
              </a:rPr>
            </a:br>
            <a:r>
              <a:rPr lang="es-MX" sz="3200" dirty="0">
                <a:latin typeface="Nyala" pitchFamily="2" charset="0"/>
              </a:rPr>
              <a:t>diciendo a gran voz: </a:t>
            </a:r>
            <a:r>
              <a:rPr lang="es-MX" sz="3200" b="1" dirty="0">
                <a:solidFill>
                  <a:srgbClr val="FF0000"/>
                </a:solidFill>
                <a:latin typeface="Nyala" pitchFamily="2" charset="0"/>
              </a:rPr>
              <a:t>Temed a Dios, y dadle gloria, porque la hora de su juicio ha llegado; y adorad </a:t>
            </a:r>
            <a:r>
              <a:rPr lang="es-MX" sz="3200" dirty="0">
                <a:latin typeface="Nyala" pitchFamily="2" charset="0"/>
              </a:rPr>
              <a:t>a aquel que hizo el cielo y la tierra, el mar y las fuentes de las aguas. </a:t>
            </a:r>
          </a:p>
        </p:txBody>
      </p:sp>
      <p:sp>
        <p:nvSpPr>
          <p:cNvPr id="6" name="Text 4"/>
          <p:cNvSpPr/>
          <p:nvPr/>
        </p:nvSpPr>
        <p:spPr>
          <a:xfrm>
            <a:off x="2393394" y="4722971"/>
            <a:ext cx="10199013" cy="666512"/>
          </a:xfrm>
          <a:prstGeom prst="rect">
            <a:avLst/>
          </a:prstGeom>
          <a:noFill/>
          <a:ln/>
        </p:spPr>
        <p:txBody>
          <a:bodyPr wrap="square" rtlCol="0" anchor="t"/>
          <a:lstStyle/>
          <a:p>
            <a:pPr marL="342900" indent="-342900" algn="l">
              <a:lnSpc>
                <a:spcPts val="2624"/>
              </a:lnSpc>
              <a:buSzPct val="100000"/>
              <a:buFont typeface="+mj-lt"/>
              <a:buAutoNum type="arabicPeriod" startAt="2"/>
            </a:pPr>
            <a:endParaRPr lang="en-US" sz="1750" dirty="0"/>
          </a:p>
        </p:txBody>
      </p:sp>
      <p:pic>
        <p:nvPicPr>
          <p:cNvPr id="2050" name="Picture 2" descr="El mensaje de los 3 ángeles - Apocalipsis 14 6. Vi volar por en medio del  cielo a otro ángel, que tenía el evangelio eterno para predicarlo a los  moradores de la">
            <a:extLst>
              <a:ext uri="{FF2B5EF4-FFF2-40B4-BE49-F238E27FC236}">
                <a16:creationId xmlns:a16="http://schemas.microsoft.com/office/drawing/2014/main" id="{A2801CA7-08AC-7A3D-E01E-97F330DE575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914200" y="1880559"/>
            <a:ext cx="5176997" cy="5176997"/>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name="Slide 8">
    <p:spTree>
      <p:nvGrpSpPr>
        <p:cNvPr id="1" name=""/>
        <p:cNvGrpSpPr/>
        <p:nvPr/>
      </p:nvGrpSpPr>
      <p:grpSpPr>
        <a:xfrm>
          <a:off x="0" y="0"/>
          <a:ext cx="0" cy="0"/>
          <a:chOff x="0" y="0"/>
          <a:chExt cx="0" cy="0"/>
        </a:xfrm>
      </p:grpSpPr>
      <p:pic>
        <p:nvPicPr>
          <p:cNvPr id="18" name="Imagen 17">
            <a:extLst>
              <a:ext uri="{FF2B5EF4-FFF2-40B4-BE49-F238E27FC236}">
                <a16:creationId xmlns:a16="http://schemas.microsoft.com/office/drawing/2014/main" id="{8E3D14BE-C81B-FB34-BD57-DA21B9AF64AE}"/>
              </a:ext>
            </a:extLst>
          </p:cNvPr>
          <p:cNvPicPr>
            <a:picLocks noChangeAspect="1"/>
          </p:cNvPicPr>
          <p:nvPr/>
        </p:nvPicPr>
        <p:blipFill>
          <a:blip r:embed="rId3"/>
          <a:stretch>
            <a:fillRect/>
          </a:stretch>
        </p:blipFill>
        <p:spPr>
          <a:xfrm>
            <a:off x="0" y="144222"/>
            <a:ext cx="7315200" cy="7993937"/>
          </a:xfrm>
          <a:prstGeom prst="rect">
            <a:avLst/>
          </a:prstGeom>
        </p:spPr>
      </p:pic>
      <p:sp>
        <p:nvSpPr>
          <p:cNvPr id="4" name="Text 2"/>
          <p:cNvSpPr/>
          <p:nvPr/>
        </p:nvSpPr>
        <p:spPr>
          <a:xfrm>
            <a:off x="8252956" y="581129"/>
            <a:ext cx="9873496" cy="694373"/>
          </a:xfrm>
          <a:prstGeom prst="rect">
            <a:avLst/>
          </a:prstGeom>
          <a:noFill/>
          <a:ln/>
        </p:spPr>
        <p:txBody>
          <a:bodyPr wrap="none" rtlCol="0" anchor="t"/>
          <a:lstStyle/>
          <a:p>
            <a:pPr marL="0" indent="0">
              <a:lnSpc>
                <a:spcPts val="5468"/>
              </a:lnSpc>
              <a:buNone/>
            </a:pPr>
            <a:r>
              <a:rPr lang="en-US" sz="4374" b="1" dirty="0">
                <a:solidFill>
                  <a:srgbClr val="484237"/>
                </a:solidFill>
                <a:latin typeface="Gelasio" pitchFamily="34" charset="0"/>
                <a:ea typeface="Gelasio" pitchFamily="34" charset="-122"/>
                <a:cs typeface="Gelasio" pitchFamily="34" charset="-120"/>
              </a:rPr>
              <a:t>La iglesia Adventista </a:t>
            </a:r>
          </a:p>
          <a:p>
            <a:pPr marL="0" indent="0">
              <a:lnSpc>
                <a:spcPts val="5468"/>
              </a:lnSpc>
              <a:buNone/>
            </a:pPr>
            <a:r>
              <a:rPr lang="en-US" sz="4374" b="1" dirty="0">
                <a:solidFill>
                  <a:srgbClr val="484237"/>
                </a:solidFill>
                <a:latin typeface="Gelasio" pitchFamily="34" charset="0"/>
                <a:ea typeface="Gelasio" pitchFamily="34" charset="-122"/>
                <a:cs typeface="Gelasio" pitchFamily="34" charset="-120"/>
              </a:rPr>
              <a:t>del </a:t>
            </a:r>
            <a:r>
              <a:rPr lang="en-US" sz="4374" b="1" dirty="0" err="1">
                <a:solidFill>
                  <a:srgbClr val="484237"/>
                </a:solidFill>
                <a:latin typeface="Gelasio" pitchFamily="34" charset="0"/>
                <a:ea typeface="Gelasio" pitchFamily="34" charset="-122"/>
                <a:cs typeface="Gelasio" pitchFamily="34" charset="-120"/>
              </a:rPr>
              <a:t>Séptimo</a:t>
            </a:r>
            <a:r>
              <a:rPr lang="en-US" sz="4374" b="1" dirty="0">
                <a:solidFill>
                  <a:srgbClr val="484237"/>
                </a:solidFill>
                <a:latin typeface="Gelasio" pitchFamily="34" charset="0"/>
                <a:ea typeface="Gelasio" pitchFamily="34" charset="-122"/>
                <a:cs typeface="Gelasio" pitchFamily="34" charset="-120"/>
              </a:rPr>
              <a:t> día </a:t>
            </a:r>
            <a:endParaRPr lang="en-US" sz="4374" dirty="0"/>
          </a:p>
        </p:txBody>
      </p:sp>
      <p:sp>
        <p:nvSpPr>
          <p:cNvPr id="5" name="Shape 3"/>
          <p:cNvSpPr/>
          <p:nvPr/>
        </p:nvSpPr>
        <p:spPr>
          <a:xfrm>
            <a:off x="5572594" y="2474952"/>
            <a:ext cx="4451547" cy="1977494"/>
          </a:xfrm>
          <a:prstGeom prst="roundRect">
            <a:avLst>
              <a:gd name="adj" fmla="val 6927"/>
            </a:avLst>
          </a:prstGeom>
          <a:solidFill>
            <a:srgbClr val="EFE7D6"/>
          </a:solidFill>
          <a:ln/>
        </p:spPr>
        <p:txBody>
          <a:bodyPr/>
          <a:lstStyle/>
          <a:p>
            <a:endParaRPr lang="es-VE" sz="2800"/>
          </a:p>
        </p:txBody>
      </p:sp>
      <p:sp>
        <p:nvSpPr>
          <p:cNvPr id="6" name="Text 4"/>
          <p:cNvSpPr/>
          <p:nvPr/>
        </p:nvSpPr>
        <p:spPr>
          <a:xfrm>
            <a:off x="5648972" y="3329991"/>
            <a:ext cx="4554736" cy="347186"/>
          </a:xfrm>
          <a:prstGeom prst="rect">
            <a:avLst/>
          </a:prstGeom>
          <a:noFill/>
          <a:ln/>
        </p:spPr>
        <p:txBody>
          <a:bodyPr wrap="none" rtlCol="0" anchor="t"/>
          <a:lstStyle/>
          <a:p>
            <a:pPr marL="0" indent="0">
              <a:lnSpc>
                <a:spcPts val="2734"/>
              </a:lnSpc>
              <a:buNone/>
            </a:pPr>
            <a:r>
              <a:rPr lang="en-US" sz="3200" b="1" dirty="0">
                <a:solidFill>
                  <a:srgbClr val="484237"/>
                </a:solidFill>
                <a:latin typeface="Gelasio" pitchFamily="34" charset="0"/>
                <a:ea typeface="Gelasio" pitchFamily="34" charset="-122"/>
                <a:cs typeface="Gelasio" pitchFamily="34" charset="-120"/>
              </a:rPr>
              <a:t>Es un pueblo </a:t>
            </a:r>
            <a:r>
              <a:rPr lang="en-US" sz="3200" b="1" dirty="0" err="1">
                <a:solidFill>
                  <a:srgbClr val="484237"/>
                </a:solidFill>
                <a:latin typeface="Gelasio" pitchFamily="34" charset="0"/>
                <a:ea typeface="Gelasio" pitchFamily="34" charset="-122"/>
                <a:cs typeface="Gelasio" pitchFamily="34" charset="-120"/>
              </a:rPr>
              <a:t>profético</a:t>
            </a:r>
            <a:endParaRPr lang="en-US" sz="3200" dirty="0"/>
          </a:p>
        </p:txBody>
      </p:sp>
      <p:sp>
        <p:nvSpPr>
          <p:cNvPr id="7" name="Text 5"/>
          <p:cNvSpPr/>
          <p:nvPr/>
        </p:nvSpPr>
        <p:spPr>
          <a:xfrm>
            <a:off x="4431906" y="2755024"/>
            <a:ext cx="4721781" cy="999768"/>
          </a:xfrm>
          <a:prstGeom prst="rect">
            <a:avLst/>
          </a:prstGeom>
          <a:noFill/>
          <a:ln/>
        </p:spPr>
        <p:txBody>
          <a:bodyPr wrap="square" rtlCol="0" anchor="t"/>
          <a:lstStyle/>
          <a:p>
            <a:pPr marL="0" indent="0">
              <a:lnSpc>
                <a:spcPts val="2624"/>
              </a:lnSpc>
              <a:buNone/>
            </a:pPr>
            <a:endParaRPr lang="en-US" sz="2400" dirty="0"/>
          </a:p>
        </p:txBody>
      </p:sp>
      <p:sp>
        <p:nvSpPr>
          <p:cNvPr id="8" name="Shape 6"/>
          <p:cNvSpPr/>
          <p:nvPr/>
        </p:nvSpPr>
        <p:spPr>
          <a:xfrm>
            <a:off x="10100519" y="2474952"/>
            <a:ext cx="4441460" cy="1924526"/>
          </a:xfrm>
          <a:prstGeom prst="roundRect">
            <a:avLst>
              <a:gd name="adj" fmla="val 6927"/>
            </a:avLst>
          </a:prstGeom>
          <a:solidFill>
            <a:srgbClr val="EFE7D6"/>
          </a:solidFill>
          <a:ln/>
        </p:spPr>
        <p:txBody>
          <a:bodyPr/>
          <a:lstStyle/>
          <a:p>
            <a:endParaRPr lang="es-VE" sz="2800"/>
          </a:p>
        </p:txBody>
      </p:sp>
      <p:sp>
        <p:nvSpPr>
          <p:cNvPr id="9" name="Text 7"/>
          <p:cNvSpPr/>
          <p:nvPr/>
        </p:nvSpPr>
        <p:spPr>
          <a:xfrm>
            <a:off x="10203708" y="3193256"/>
            <a:ext cx="3581876" cy="347186"/>
          </a:xfrm>
          <a:prstGeom prst="rect">
            <a:avLst/>
          </a:prstGeom>
          <a:noFill/>
          <a:ln/>
        </p:spPr>
        <p:txBody>
          <a:bodyPr wrap="none" rtlCol="0" anchor="t"/>
          <a:lstStyle/>
          <a:p>
            <a:pPr marL="0" indent="0">
              <a:lnSpc>
                <a:spcPts val="2734"/>
              </a:lnSpc>
              <a:buNone/>
            </a:pPr>
            <a:r>
              <a:rPr lang="en-US" sz="3200" b="1" dirty="0">
                <a:solidFill>
                  <a:srgbClr val="484237"/>
                </a:solidFill>
                <a:latin typeface="Gelasio" pitchFamily="34" charset="0"/>
                <a:ea typeface="Gelasio" pitchFamily="34" charset="-122"/>
              </a:rPr>
              <a:t>Predica </a:t>
            </a:r>
            <a:r>
              <a:rPr lang="en-US" sz="3200" b="1" dirty="0" err="1">
                <a:solidFill>
                  <a:srgbClr val="484237"/>
                </a:solidFill>
                <a:latin typeface="Gelasio" pitchFamily="34" charset="0"/>
                <a:ea typeface="Gelasio" pitchFamily="34" charset="-122"/>
              </a:rPr>
              <a:t>el</a:t>
            </a:r>
            <a:r>
              <a:rPr lang="en-US" sz="3200" b="1" dirty="0">
                <a:solidFill>
                  <a:srgbClr val="484237"/>
                </a:solidFill>
                <a:latin typeface="Gelasio" pitchFamily="34" charset="0"/>
                <a:ea typeface="Gelasio" pitchFamily="34" charset="-122"/>
              </a:rPr>
              <a:t> mensaje </a:t>
            </a:r>
          </a:p>
          <a:p>
            <a:pPr marL="0" indent="0" algn="ctr">
              <a:lnSpc>
                <a:spcPts val="2734"/>
              </a:lnSpc>
              <a:buNone/>
            </a:pPr>
            <a:r>
              <a:rPr lang="en-US" sz="3200" b="1" dirty="0">
                <a:solidFill>
                  <a:srgbClr val="484237"/>
                </a:solidFill>
                <a:latin typeface="Gelasio" pitchFamily="34" charset="0"/>
                <a:ea typeface="Gelasio" pitchFamily="34" charset="-122"/>
              </a:rPr>
              <a:t>triple angelical</a:t>
            </a:r>
            <a:endParaRPr lang="en-US" sz="3200" dirty="0"/>
          </a:p>
        </p:txBody>
      </p:sp>
      <p:sp>
        <p:nvSpPr>
          <p:cNvPr id="10" name="Text 8"/>
          <p:cNvSpPr/>
          <p:nvPr/>
        </p:nvSpPr>
        <p:spPr>
          <a:xfrm>
            <a:off x="9743820" y="2866965"/>
            <a:ext cx="4721781" cy="999768"/>
          </a:xfrm>
          <a:prstGeom prst="rect">
            <a:avLst/>
          </a:prstGeom>
          <a:noFill/>
          <a:ln/>
        </p:spPr>
        <p:txBody>
          <a:bodyPr wrap="square" rtlCol="0" anchor="t"/>
          <a:lstStyle/>
          <a:p>
            <a:pPr marL="0" indent="0">
              <a:lnSpc>
                <a:spcPts val="2624"/>
              </a:lnSpc>
              <a:buNone/>
            </a:pPr>
            <a:endParaRPr lang="en-US" sz="2400" dirty="0"/>
          </a:p>
        </p:txBody>
      </p:sp>
      <p:sp>
        <p:nvSpPr>
          <p:cNvPr id="11" name="Shape 9"/>
          <p:cNvSpPr/>
          <p:nvPr/>
        </p:nvSpPr>
        <p:spPr>
          <a:xfrm>
            <a:off x="5572594" y="4646611"/>
            <a:ext cx="4451547" cy="2271713"/>
          </a:xfrm>
          <a:prstGeom prst="roundRect">
            <a:avLst>
              <a:gd name="adj" fmla="val 5869"/>
            </a:avLst>
          </a:prstGeom>
          <a:solidFill>
            <a:srgbClr val="EFE7D6"/>
          </a:solidFill>
          <a:ln/>
        </p:spPr>
        <p:txBody>
          <a:bodyPr/>
          <a:lstStyle/>
          <a:p>
            <a:endParaRPr lang="es-VE" sz="2800"/>
          </a:p>
        </p:txBody>
      </p:sp>
      <p:sp>
        <p:nvSpPr>
          <p:cNvPr id="12" name="Text 10"/>
          <p:cNvSpPr/>
          <p:nvPr/>
        </p:nvSpPr>
        <p:spPr>
          <a:xfrm>
            <a:off x="5733872" y="5413369"/>
            <a:ext cx="4721781" cy="694373"/>
          </a:xfrm>
          <a:prstGeom prst="rect">
            <a:avLst/>
          </a:prstGeom>
          <a:noFill/>
          <a:ln/>
        </p:spPr>
        <p:txBody>
          <a:bodyPr wrap="square" rtlCol="0" anchor="t"/>
          <a:lstStyle/>
          <a:p>
            <a:pPr marL="0" indent="0">
              <a:lnSpc>
                <a:spcPts val="2734"/>
              </a:lnSpc>
              <a:buNone/>
            </a:pPr>
            <a:r>
              <a:rPr lang="en-US" sz="3200" b="1" dirty="0">
                <a:solidFill>
                  <a:srgbClr val="484237"/>
                </a:solidFill>
                <a:latin typeface="Gelasio" pitchFamily="34" charset="0"/>
                <a:ea typeface="Gelasio" pitchFamily="34" charset="-122"/>
                <a:cs typeface="Gelasio" pitchFamily="34" charset="-120"/>
              </a:rPr>
              <a:t>Un pueblo </a:t>
            </a:r>
            <a:r>
              <a:rPr lang="en-US" sz="3200" b="1" dirty="0" err="1">
                <a:solidFill>
                  <a:srgbClr val="484237"/>
                </a:solidFill>
                <a:latin typeface="Gelasio" pitchFamily="34" charset="0"/>
                <a:ea typeface="Gelasio" pitchFamily="34" charset="-122"/>
                <a:cs typeface="Gelasio" pitchFamily="34" charset="-120"/>
              </a:rPr>
              <a:t>guiado</a:t>
            </a:r>
            <a:r>
              <a:rPr lang="en-US" sz="3200" b="1" dirty="0">
                <a:solidFill>
                  <a:srgbClr val="484237"/>
                </a:solidFill>
                <a:latin typeface="Gelasio" pitchFamily="34" charset="0"/>
                <a:ea typeface="Gelasio" pitchFamily="34" charset="-122"/>
                <a:cs typeface="Gelasio" pitchFamily="34" charset="-120"/>
              </a:rPr>
              <a:t> </a:t>
            </a:r>
            <a:r>
              <a:rPr lang="en-US" sz="3200" b="1" dirty="0" err="1">
                <a:solidFill>
                  <a:srgbClr val="484237"/>
                </a:solidFill>
                <a:latin typeface="Gelasio" pitchFamily="34" charset="0"/>
                <a:ea typeface="Gelasio" pitchFamily="34" charset="-122"/>
                <a:cs typeface="Gelasio" pitchFamily="34" charset="-120"/>
              </a:rPr>
              <a:t>por</a:t>
            </a:r>
            <a:r>
              <a:rPr lang="en-US" sz="3200" b="1" dirty="0">
                <a:solidFill>
                  <a:srgbClr val="484237"/>
                </a:solidFill>
                <a:latin typeface="Gelasio" pitchFamily="34" charset="0"/>
                <a:ea typeface="Gelasio" pitchFamily="34" charset="-122"/>
                <a:cs typeface="Gelasio" pitchFamily="34" charset="-120"/>
              </a:rPr>
              <a:t> </a:t>
            </a:r>
          </a:p>
          <a:p>
            <a:pPr marL="0" indent="0">
              <a:lnSpc>
                <a:spcPts val="2734"/>
              </a:lnSpc>
              <a:buNone/>
            </a:pPr>
            <a:r>
              <a:rPr lang="en-US" sz="3200" b="1" dirty="0">
                <a:solidFill>
                  <a:srgbClr val="484237"/>
                </a:solidFill>
                <a:latin typeface="Gelasio" pitchFamily="34" charset="0"/>
                <a:ea typeface="Gelasio" pitchFamily="34" charset="-122"/>
              </a:rPr>
              <a:t>La Biblia y Jesús</a:t>
            </a:r>
            <a:endParaRPr lang="en-US" sz="3200" dirty="0"/>
          </a:p>
        </p:txBody>
      </p:sp>
      <p:sp>
        <p:nvSpPr>
          <p:cNvPr id="13" name="Text 11"/>
          <p:cNvSpPr/>
          <p:nvPr/>
        </p:nvSpPr>
        <p:spPr>
          <a:xfrm>
            <a:off x="4209735" y="5431291"/>
            <a:ext cx="4721781" cy="999768"/>
          </a:xfrm>
          <a:prstGeom prst="rect">
            <a:avLst/>
          </a:prstGeom>
          <a:noFill/>
          <a:ln/>
        </p:spPr>
        <p:txBody>
          <a:bodyPr wrap="square" rtlCol="0" anchor="t"/>
          <a:lstStyle/>
          <a:p>
            <a:pPr marL="0" indent="0">
              <a:lnSpc>
                <a:spcPts val="2624"/>
              </a:lnSpc>
              <a:buNone/>
            </a:pPr>
            <a:endParaRPr lang="en-US" sz="2400" dirty="0"/>
          </a:p>
        </p:txBody>
      </p:sp>
      <p:sp>
        <p:nvSpPr>
          <p:cNvPr id="14" name="Shape 12"/>
          <p:cNvSpPr/>
          <p:nvPr/>
        </p:nvSpPr>
        <p:spPr>
          <a:xfrm>
            <a:off x="10100517" y="4621649"/>
            <a:ext cx="4441461" cy="2271713"/>
          </a:xfrm>
          <a:prstGeom prst="roundRect">
            <a:avLst>
              <a:gd name="adj" fmla="val 5869"/>
            </a:avLst>
          </a:prstGeom>
          <a:solidFill>
            <a:srgbClr val="EFE7D6"/>
          </a:solidFill>
          <a:ln/>
        </p:spPr>
        <p:txBody>
          <a:bodyPr/>
          <a:lstStyle/>
          <a:p>
            <a:endParaRPr lang="es-VE" sz="2800"/>
          </a:p>
        </p:txBody>
      </p:sp>
      <p:sp>
        <p:nvSpPr>
          <p:cNvPr id="15" name="Text 13"/>
          <p:cNvSpPr/>
          <p:nvPr/>
        </p:nvSpPr>
        <p:spPr>
          <a:xfrm>
            <a:off x="10203708" y="5548262"/>
            <a:ext cx="4697373" cy="347186"/>
          </a:xfrm>
          <a:prstGeom prst="rect">
            <a:avLst/>
          </a:prstGeom>
          <a:noFill/>
          <a:ln/>
        </p:spPr>
        <p:txBody>
          <a:bodyPr wrap="none" rtlCol="0" anchor="t"/>
          <a:lstStyle/>
          <a:p>
            <a:pPr marL="0" indent="0">
              <a:lnSpc>
                <a:spcPts val="2734"/>
              </a:lnSpc>
              <a:buNone/>
            </a:pPr>
            <a:r>
              <a:rPr lang="en-US" sz="3200" b="1" dirty="0">
                <a:solidFill>
                  <a:srgbClr val="484237"/>
                </a:solidFill>
                <a:latin typeface="Gelasio" pitchFamily="34" charset="0"/>
                <a:ea typeface="Gelasio" pitchFamily="34" charset="-122"/>
                <a:cs typeface="Gelasio" pitchFamily="34" charset="-120"/>
              </a:rPr>
              <a:t>Es </a:t>
            </a:r>
            <a:r>
              <a:rPr lang="en-US" sz="3200" b="1" dirty="0" err="1">
                <a:solidFill>
                  <a:srgbClr val="484237"/>
                </a:solidFill>
                <a:latin typeface="Gelasio" pitchFamily="34" charset="0"/>
                <a:ea typeface="Gelasio" pitchFamily="34" charset="-122"/>
                <a:cs typeface="Gelasio" pitchFamily="34" charset="-120"/>
              </a:rPr>
              <a:t>el</a:t>
            </a:r>
            <a:r>
              <a:rPr lang="en-US" sz="3200" b="1" dirty="0">
                <a:solidFill>
                  <a:srgbClr val="484237"/>
                </a:solidFill>
                <a:latin typeface="Gelasio" pitchFamily="34" charset="0"/>
                <a:ea typeface="Gelasio" pitchFamily="34" charset="-122"/>
                <a:cs typeface="Gelasio" pitchFamily="34" charset="-120"/>
              </a:rPr>
              <a:t> remanente de Dios</a:t>
            </a:r>
            <a:endParaRPr lang="en-US" sz="3200"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hape 0"/>
          <p:cNvSpPr/>
          <p:nvPr/>
        </p:nvSpPr>
        <p:spPr>
          <a:xfrm>
            <a:off x="0" y="0"/>
            <a:ext cx="14630400" cy="8229600"/>
          </a:xfrm>
          <a:prstGeom prst="rect">
            <a:avLst/>
          </a:prstGeom>
          <a:solidFill>
            <a:srgbClr val="DDCFBB"/>
          </a:solidFill>
          <a:ln/>
        </p:spPr>
        <p:txBody>
          <a:bodyPr/>
          <a:lstStyle/>
          <a:p>
            <a:endParaRPr lang="es-VE"/>
          </a:p>
        </p:txBody>
      </p:sp>
      <p:sp>
        <p:nvSpPr>
          <p:cNvPr id="3" name="Shape 1"/>
          <p:cNvSpPr/>
          <p:nvPr/>
        </p:nvSpPr>
        <p:spPr>
          <a:xfrm>
            <a:off x="-54633" y="-17253"/>
            <a:ext cx="14630400" cy="8229600"/>
          </a:xfrm>
          <a:prstGeom prst="rect">
            <a:avLst/>
          </a:prstGeom>
          <a:solidFill>
            <a:srgbClr val="F9F6F0"/>
          </a:solidFill>
          <a:ln/>
        </p:spPr>
        <p:txBody>
          <a:bodyPr/>
          <a:lstStyle/>
          <a:p>
            <a:endParaRPr lang="es-VE"/>
          </a:p>
        </p:txBody>
      </p:sp>
      <p:sp>
        <p:nvSpPr>
          <p:cNvPr id="4" name="Text 2"/>
          <p:cNvSpPr/>
          <p:nvPr/>
        </p:nvSpPr>
        <p:spPr>
          <a:xfrm>
            <a:off x="2542269" y="989051"/>
            <a:ext cx="9873496" cy="694373"/>
          </a:xfrm>
          <a:prstGeom prst="rect">
            <a:avLst/>
          </a:prstGeom>
          <a:noFill/>
          <a:ln/>
        </p:spPr>
        <p:txBody>
          <a:bodyPr wrap="none" rtlCol="0" anchor="t"/>
          <a:lstStyle/>
          <a:p>
            <a:pPr marL="0" indent="0">
              <a:lnSpc>
                <a:spcPts val="5468"/>
              </a:lnSpc>
              <a:buNone/>
            </a:pPr>
            <a:r>
              <a:rPr lang="en-US" sz="4374" b="1" dirty="0" err="1">
                <a:solidFill>
                  <a:srgbClr val="484237"/>
                </a:solidFill>
                <a:latin typeface="Gelasio" pitchFamily="34" charset="0"/>
                <a:ea typeface="Gelasio" pitchFamily="34" charset="-122"/>
                <a:cs typeface="Gelasio" pitchFamily="34" charset="-120"/>
              </a:rPr>
              <a:t>Datos</a:t>
            </a:r>
            <a:r>
              <a:rPr lang="en-US" sz="4374" b="1" dirty="0">
                <a:solidFill>
                  <a:srgbClr val="484237"/>
                </a:solidFill>
                <a:latin typeface="Gelasio" pitchFamily="34" charset="0"/>
                <a:ea typeface="Gelasio" pitchFamily="34" charset="-122"/>
                <a:cs typeface="Gelasio" pitchFamily="34" charset="-120"/>
              </a:rPr>
              <a:t> </a:t>
            </a:r>
            <a:r>
              <a:rPr lang="en-US" sz="4374" b="1" dirty="0" err="1">
                <a:solidFill>
                  <a:srgbClr val="484237"/>
                </a:solidFill>
                <a:latin typeface="Gelasio" pitchFamily="34" charset="0"/>
                <a:ea typeface="Gelasio" pitchFamily="34" charset="-122"/>
                <a:cs typeface="Gelasio" pitchFamily="34" charset="-120"/>
              </a:rPr>
              <a:t>históricos</a:t>
            </a:r>
            <a:r>
              <a:rPr lang="en-US" sz="4374" b="1" dirty="0">
                <a:solidFill>
                  <a:srgbClr val="484237"/>
                </a:solidFill>
                <a:latin typeface="Gelasio" pitchFamily="34" charset="0"/>
                <a:ea typeface="Gelasio" pitchFamily="34" charset="-122"/>
                <a:cs typeface="Gelasio" pitchFamily="34" charset="-120"/>
              </a:rPr>
              <a:t> de la Iglesia Adventista</a:t>
            </a:r>
            <a:endParaRPr lang="en-US" sz="4374" dirty="0"/>
          </a:p>
        </p:txBody>
      </p:sp>
      <p:sp>
        <p:nvSpPr>
          <p:cNvPr id="5" name="Shape 3"/>
          <p:cNvSpPr/>
          <p:nvPr/>
        </p:nvSpPr>
        <p:spPr>
          <a:xfrm>
            <a:off x="1535502" y="2474952"/>
            <a:ext cx="5668613" cy="1924526"/>
          </a:xfrm>
          <a:prstGeom prst="roundRect">
            <a:avLst>
              <a:gd name="adj" fmla="val 6927"/>
            </a:avLst>
          </a:prstGeom>
          <a:solidFill>
            <a:srgbClr val="EFE7D6"/>
          </a:solidFill>
          <a:ln/>
        </p:spPr>
        <p:txBody>
          <a:bodyPr/>
          <a:lstStyle/>
          <a:p>
            <a:endParaRPr lang="es-VE" sz="2800"/>
          </a:p>
        </p:txBody>
      </p:sp>
      <p:sp>
        <p:nvSpPr>
          <p:cNvPr id="6" name="Text 4"/>
          <p:cNvSpPr/>
          <p:nvPr/>
        </p:nvSpPr>
        <p:spPr>
          <a:xfrm>
            <a:off x="1764816" y="2755024"/>
            <a:ext cx="5209983" cy="347186"/>
          </a:xfrm>
          <a:prstGeom prst="rect">
            <a:avLst/>
          </a:prstGeom>
          <a:noFill/>
          <a:ln/>
        </p:spPr>
        <p:txBody>
          <a:bodyPr wrap="none" rtlCol="0" anchor="t"/>
          <a:lstStyle/>
          <a:p>
            <a:pPr eaLnBrk="1" hangingPunct="1">
              <a:lnSpc>
                <a:spcPct val="90000"/>
              </a:lnSpc>
            </a:pPr>
            <a:r>
              <a:rPr lang="es-MX" sz="3200" dirty="0">
                <a:latin typeface="Nyala" pitchFamily="2" charset="0"/>
              </a:rPr>
              <a:t>En octubre de 1860 adoptaron el</a:t>
            </a:r>
          </a:p>
          <a:p>
            <a:pPr eaLnBrk="1" hangingPunct="1">
              <a:lnSpc>
                <a:spcPct val="90000"/>
              </a:lnSpc>
            </a:pPr>
            <a:r>
              <a:rPr lang="es-MX" sz="3200" dirty="0">
                <a:latin typeface="Nyala" pitchFamily="2" charset="0"/>
              </a:rPr>
              <a:t>nombre de “Adventistas del </a:t>
            </a:r>
          </a:p>
          <a:p>
            <a:pPr eaLnBrk="1" hangingPunct="1">
              <a:lnSpc>
                <a:spcPct val="90000"/>
              </a:lnSpc>
            </a:pPr>
            <a:r>
              <a:rPr lang="es-MX" sz="3200" dirty="0">
                <a:latin typeface="Nyala" pitchFamily="2" charset="0"/>
              </a:rPr>
              <a:t>Séptimo Día”. históricos</a:t>
            </a:r>
          </a:p>
        </p:txBody>
      </p:sp>
      <p:sp>
        <p:nvSpPr>
          <p:cNvPr id="7" name="Text 5"/>
          <p:cNvSpPr/>
          <p:nvPr/>
        </p:nvSpPr>
        <p:spPr>
          <a:xfrm>
            <a:off x="2482334" y="2755024"/>
            <a:ext cx="4721781" cy="999768"/>
          </a:xfrm>
          <a:prstGeom prst="rect">
            <a:avLst/>
          </a:prstGeom>
          <a:noFill/>
          <a:ln/>
        </p:spPr>
        <p:txBody>
          <a:bodyPr wrap="square" rtlCol="0" anchor="t"/>
          <a:lstStyle/>
          <a:p>
            <a:pPr marL="0" indent="0">
              <a:lnSpc>
                <a:spcPts val="2624"/>
              </a:lnSpc>
              <a:buNone/>
            </a:pPr>
            <a:endParaRPr lang="en-US" sz="2400" dirty="0"/>
          </a:p>
        </p:txBody>
      </p:sp>
      <p:sp>
        <p:nvSpPr>
          <p:cNvPr id="8" name="Shape 6"/>
          <p:cNvSpPr/>
          <p:nvPr/>
        </p:nvSpPr>
        <p:spPr>
          <a:xfrm>
            <a:off x="7426285" y="2474952"/>
            <a:ext cx="5166122" cy="1924526"/>
          </a:xfrm>
          <a:prstGeom prst="roundRect">
            <a:avLst>
              <a:gd name="adj" fmla="val 6927"/>
            </a:avLst>
          </a:prstGeom>
          <a:solidFill>
            <a:srgbClr val="EFE7D6"/>
          </a:solidFill>
          <a:ln/>
        </p:spPr>
        <p:txBody>
          <a:bodyPr/>
          <a:lstStyle/>
          <a:p>
            <a:pPr eaLnBrk="1" hangingPunct="1">
              <a:lnSpc>
                <a:spcPct val="90000"/>
              </a:lnSpc>
            </a:pPr>
            <a:endParaRPr lang="es-MX" sz="2800" dirty="0">
              <a:latin typeface="Nyala" pitchFamily="2" charset="0"/>
            </a:endParaRPr>
          </a:p>
          <a:p>
            <a:pPr eaLnBrk="1" hangingPunct="1">
              <a:lnSpc>
                <a:spcPct val="90000"/>
              </a:lnSpc>
            </a:pPr>
            <a:r>
              <a:rPr lang="es-MX" sz="2800" dirty="0">
                <a:latin typeface="Nyala" pitchFamily="2" charset="0"/>
              </a:rPr>
              <a:t>El 3 de mayo de 1861 organizaron legalmente la Asociación Publicadora Adventista del Séptimo Día.</a:t>
            </a:r>
            <a:endParaRPr lang="es-VE" sz="2800" dirty="0"/>
          </a:p>
        </p:txBody>
      </p:sp>
      <p:sp>
        <p:nvSpPr>
          <p:cNvPr id="9" name="Text 7"/>
          <p:cNvSpPr/>
          <p:nvPr/>
        </p:nvSpPr>
        <p:spPr>
          <a:xfrm>
            <a:off x="8254136" y="3193256"/>
            <a:ext cx="3581876" cy="347186"/>
          </a:xfrm>
          <a:prstGeom prst="rect">
            <a:avLst/>
          </a:prstGeom>
          <a:noFill/>
          <a:ln/>
        </p:spPr>
        <p:txBody>
          <a:bodyPr wrap="none" rtlCol="0" anchor="t"/>
          <a:lstStyle/>
          <a:p>
            <a:pPr marL="0" indent="0">
              <a:lnSpc>
                <a:spcPts val="2734"/>
              </a:lnSpc>
              <a:buNone/>
            </a:pPr>
            <a:endParaRPr lang="en-US" sz="3200" dirty="0"/>
          </a:p>
        </p:txBody>
      </p:sp>
      <p:sp>
        <p:nvSpPr>
          <p:cNvPr id="10" name="Text 8"/>
          <p:cNvSpPr/>
          <p:nvPr/>
        </p:nvSpPr>
        <p:spPr>
          <a:xfrm>
            <a:off x="7794248" y="2866965"/>
            <a:ext cx="4721781" cy="999768"/>
          </a:xfrm>
          <a:prstGeom prst="rect">
            <a:avLst/>
          </a:prstGeom>
          <a:noFill/>
          <a:ln/>
        </p:spPr>
        <p:txBody>
          <a:bodyPr wrap="square" rtlCol="0" anchor="t"/>
          <a:lstStyle/>
          <a:p>
            <a:pPr marL="0" indent="0">
              <a:lnSpc>
                <a:spcPts val="2624"/>
              </a:lnSpc>
              <a:buNone/>
            </a:pPr>
            <a:endParaRPr lang="en-US" sz="2400" dirty="0"/>
          </a:p>
        </p:txBody>
      </p:sp>
      <p:sp>
        <p:nvSpPr>
          <p:cNvPr id="11" name="Shape 9"/>
          <p:cNvSpPr/>
          <p:nvPr/>
        </p:nvSpPr>
        <p:spPr>
          <a:xfrm>
            <a:off x="1535502" y="4621649"/>
            <a:ext cx="5668613" cy="2271713"/>
          </a:xfrm>
          <a:prstGeom prst="roundRect">
            <a:avLst>
              <a:gd name="adj" fmla="val 5869"/>
            </a:avLst>
          </a:prstGeom>
          <a:solidFill>
            <a:srgbClr val="EFE7D6"/>
          </a:solidFill>
          <a:ln/>
        </p:spPr>
        <p:txBody>
          <a:bodyPr/>
          <a:lstStyle/>
          <a:p>
            <a:endParaRPr lang="es-VE" sz="2800"/>
          </a:p>
        </p:txBody>
      </p:sp>
      <p:sp>
        <p:nvSpPr>
          <p:cNvPr id="12" name="Text 10"/>
          <p:cNvSpPr/>
          <p:nvPr/>
        </p:nvSpPr>
        <p:spPr>
          <a:xfrm>
            <a:off x="2061517" y="4861933"/>
            <a:ext cx="4920427" cy="694373"/>
          </a:xfrm>
          <a:prstGeom prst="rect">
            <a:avLst/>
          </a:prstGeom>
          <a:noFill/>
          <a:ln/>
        </p:spPr>
        <p:txBody>
          <a:bodyPr wrap="square" rtlCol="0" anchor="t"/>
          <a:lstStyle/>
          <a:p>
            <a:pPr eaLnBrk="1" hangingPunct="1">
              <a:lnSpc>
                <a:spcPct val="90000"/>
              </a:lnSpc>
            </a:pPr>
            <a:r>
              <a:rPr lang="es-MX" sz="3200" dirty="0">
                <a:latin typeface="Nyala" pitchFamily="2" charset="0"/>
              </a:rPr>
              <a:t>El 21 de mayo de 1863 se estableció la Asociación General de los Adventistas del Séptimo Día.</a:t>
            </a:r>
          </a:p>
        </p:txBody>
      </p:sp>
      <p:sp>
        <p:nvSpPr>
          <p:cNvPr id="13" name="Text 11"/>
          <p:cNvSpPr/>
          <p:nvPr/>
        </p:nvSpPr>
        <p:spPr>
          <a:xfrm>
            <a:off x="2260163" y="5431291"/>
            <a:ext cx="4721781" cy="999768"/>
          </a:xfrm>
          <a:prstGeom prst="rect">
            <a:avLst/>
          </a:prstGeom>
          <a:noFill/>
          <a:ln/>
        </p:spPr>
        <p:txBody>
          <a:bodyPr wrap="square" rtlCol="0" anchor="t"/>
          <a:lstStyle/>
          <a:p>
            <a:pPr marL="0" indent="0">
              <a:lnSpc>
                <a:spcPts val="2624"/>
              </a:lnSpc>
              <a:buNone/>
            </a:pPr>
            <a:endParaRPr lang="en-US" sz="2400" dirty="0"/>
          </a:p>
        </p:txBody>
      </p:sp>
      <p:sp>
        <p:nvSpPr>
          <p:cNvPr id="14" name="Shape 12"/>
          <p:cNvSpPr/>
          <p:nvPr/>
        </p:nvSpPr>
        <p:spPr>
          <a:xfrm>
            <a:off x="7426285" y="4604396"/>
            <a:ext cx="5166122" cy="2271713"/>
          </a:xfrm>
          <a:prstGeom prst="roundRect">
            <a:avLst>
              <a:gd name="adj" fmla="val 5869"/>
            </a:avLst>
          </a:prstGeom>
          <a:solidFill>
            <a:srgbClr val="EFE7D6"/>
          </a:solidFill>
          <a:ln/>
        </p:spPr>
        <p:txBody>
          <a:bodyPr/>
          <a:lstStyle/>
          <a:p>
            <a:pPr algn="ctr"/>
            <a:r>
              <a:rPr lang="es-MX" sz="2800" dirty="0">
                <a:latin typeface="Nyala" panose="02000504070300020003" pitchFamily="2" charset="0"/>
              </a:rPr>
              <a:t>1866 - 5 de Septiembre. Se inaugura el Instituto de la Reforma para la Salud, luego conocido como Sanatorio de </a:t>
            </a:r>
            <a:r>
              <a:rPr lang="es-MX" sz="2800" dirty="0" err="1">
                <a:latin typeface="Nyala" panose="02000504070300020003" pitchFamily="2" charset="0"/>
              </a:rPr>
              <a:t>Battle</a:t>
            </a:r>
            <a:r>
              <a:rPr lang="es-MX" sz="2800" dirty="0">
                <a:latin typeface="Nyala" panose="02000504070300020003" pitchFamily="2" charset="0"/>
              </a:rPr>
              <a:t> Creek</a:t>
            </a:r>
            <a:endParaRPr lang="es-VE" sz="2800" dirty="0">
              <a:latin typeface="Nyala" panose="02000504070300020003" pitchFamily="2" charset="0"/>
            </a:endParaRPr>
          </a:p>
        </p:txBody>
      </p:sp>
      <p:pic>
        <p:nvPicPr>
          <p:cNvPr id="17" name="Image 0" descr="preencoded.png">
            <a:hlinkClick r:id="rId3"/>
          </p:cNvPr>
          <p:cNvPicPr>
            <a:picLocks noChangeAspect="1"/>
          </p:cNvPicPr>
          <p:nvPr/>
        </p:nvPicPr>
        <p:blipFill>
          <a:blip r:embed="rId4"/>
          <a:stretch>
            <a:fillRect/>
          </a:stretch>
        </p:blipFill>
        <p:spPr>
          <a:xfrm>
            <a:off x="12242153" y="7589520"/>
            <a:ext cx="2296807" cy="548640"/>
          </a:xfrm>
          <a:prstGeom prst="rect">
            <a:avLst/>
          </a:prstGeom>
        </p:spPr>
      </p:pic>
    </p:spTree>
    <p:extLst>
      <p:ext uri="{BB962C8B-B14F-4D97-AF65-F5344CB8AC3E}">
        <p14:creationId xmlns:p14="http://schemas.microsoft.com/office/powerpoint/2010/main" val="372320538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name="Slide 2">
    <p:spTree>
      <p:nvGrpSpPr>
        <p:cNvPr id="1" name=""/>
        <p:cNvGrpSpPr/>
        <p:nvPr/>
      </p:nvGrpSpPr>
      <p:grpSpPr>
        <a:xfrm>
          <a:off x="0" y="0"/>
          <a:ext cx="0" cy="0"/>
          <a:chOff x="0" y="0"/>
          <a:chExt cx="0" cy="0"/>
        </a:xfrm>
      </p:grpSpPr>
      <p:sp>
        <p:nvSpPr>
          <p:cNvPr id="2" name="Shape 0"/>
          <p:cNvSpPr/>
          <p:nvPr/>
        </p:nvSpPr>
        <p:spPr>
          <a:xfrm>
            <a:off x="0" y="0"/>
            <a:ext cx="14630400" cy="8229600"/>
          </a:xfrm>
          <a:prstGeom prst="rect">
            <a:avLst/>
          </a:prstGeom>
          <a:solidFill>
            <a:srgbClr val="DDCFBB"/>
          </a:solidFill>
          <a:ln/>
        </p:spPr>
        <p:txBody>
          <a:bodyPr/>
          <a:lstStyle/>
          <a:p>
            <a:endParaRPr lang="es-VE"/>
          </a:p>
        </p:txBody>
      </p:sp>
      <p:sp>
        <p:nvSpPr>
          <p:cNvPr id="3" name="Shape 1"/>
          <p:cNvSpPr/>
          <p:nvPr/>
        </p:nvSpPr>
        <p:spPr>
          <a:xfrm>
            <a:off x="7620" y="28639"/>
            <a:ext cx="14630400" cy="8229600"/>
          </a:xfrm>
          <a:prstGeom prst="rect">
            <a:avLst/>
          </a:prstGeom>
          <a:solidFill>
            <a:srgbClr val="F9F6F0"/>
          </a:solidFill>
          <a:ln/>
        </p:spPr>
        <p:txBody>
          <a:bodyPr/>
          <a:lstStyle/>
          <a:p>
            <a:endParaRPr lang="es-VE"/>
          </a:p>
        </p:txBody>
      </p:sp>
      <p:pic>
        <p:nvPicPr>
          <p:cNvPr id="4" name="Image 0" descr="preencoded.png"/>
          <p:cNvPicPr>
            <a:picLocks noChangeAspect="1"/>
          </p:cNvPicPr>
          <p:nvPr/>
        </p:nvPicPr>
        <p:blipFill>
          <a:blip r:embed="rId3"/>
          <a:stretch>
            <a:fillRect/>
          </a:stretch>
        </p:blipFill>
        <p:spPr>
          <a:xfrm>
            <a:off x="-7620" y="0"/>
            <a:ext cx="5486400" cy="8229600"/>
          </a:xfrm>
          <a:prstGeom prst="rect">
            <a:avLst/>
          </a:prstGeom>
        </p:spPr>
      </p:pic>
      <p:sp>
        <p:nvSpPr>
          <p:cNvPr id="5" name="Text 2"/>
          <p:cNvSpPr/>
          <p:nvPr/>
        </p:nvSpPr>
        <p:spPr>
          <a:xfrm>
            <a:off x="6319599" y="583763"/>
            <a:ext cx="7477601" cy="1388745"/>
          </a:xfrm>
          <a:prstGeom prst="rect">
            <a:avLst/>
          </a:prstGeom>
          <a:noFill/>
          <a:ln/>
        </p:spPr>
        <p:txBody>
          <a:bodyPr wrap="square" rtlCol="0" anchor="t"/>
          <a:lstStyle/>
          <a:p>
            <a:pPr marL="0" indent="0" algn="ctr">
              <a:lnSpc>
                <a:spcPts val="5468"/>
              </a:lnSpc>
              <a:buNone/>
            </a:pPr>
            <a:r>
              <a:rPr lang="en-US" sz="4374" b="1" dirty="0">
                <a:solidFill>
                  <a:srgbClr val="484237"/>
                </a:solidFill>
                <a:latin typeface="Gelasio" pitchFamily="34" charset="0"/>
                <a:ea typeface="Gelasio" pitchFamily="34" charset="-122"/>
                <a:cs typeface="Gelasio" pitchFamily="34" charset="-120"/>
              </a:rPr>
              <a:t>La iglesia Adventista </a:t>
            </a:r>
          </a:p>
          <a:p>
            <a:pPr marL="0" indent="0" algn="ctr">
              <a:lnSpc>
                <a:spcPts val="5468"/>
              </a:lnSpc>
              <a:buNone/>
            </a:pPr>
            <a:r>
              <a:rPr lang="en-US" sz="4374" b="1" dirty="0">
                <a:solidFill>
                  <a:srgbClr val="484237"/>
                </a:solidFill>
                <a:latin typeface="Gelasio" pitchFamily="34" charset="0"/>
                <a:ea typeface="Gelasio" pitchFamily="34" charset="-122"/>
                <a:cs typeface="Gelasio" pitchFamily="34" charset="-120"/>
              </a:rPr>
              <a:t>en </a:t>
            </a:r>
            <a:r>
              <a:rPr lang="en-US" sz="4374" b="1" dirty="0" err="1">
                <a:solidFill>
                  <a:srgbClr val="484237"/>
                </a:solidFill>
                <a:latin typeface="Gelasio" pitchFamily="34" charset="0"/>
                <a:ea typeface="Gelasio" pitchFamily="34" charset="-122"/>
                <a:cs typeface="Gelasio" pitchFamily="34" charset="-120"/>
              </a:rPr>
              <a:t>el</a:t>
            </a:r>
            <a:r>
              <a:rPr lang="en-US" sz="4374" b="1" dirty="0">
                <a:solidFill>
                  <a:srgbClr val="484237"/>
                </a:solidFill>
                <a:latin typeface="Gelasio" pitchFamily="34" charset="0"/>
                <a:ea typeface="Gelasio" pitchFamily="34" charset="-122"/>
                <a:cs typeface="Gelasio" pitchFamily="34" charset="-120"/>
              </a:rPr>
              <a:t> </a:t>
            </a:r>
            <a:r>
              <a:rPr lang="en-US" sz="4374" b="1" dirty="0">
                <a:solidFill>
                  <a:srgbClr val="484237"/>
                </a:solidFill>
                <a:latin typeface="Gelasio" pitchFamily="34" charset="0"/>
                <a:ea typeface="Gelasio" pitchFamily="34" charset="-122"/>
              </a:rPr>
              <a:t>Mundo en la actualidad</a:t>
            </a:r>
            <a:endParaRPr lang="en-US" sz="4374" dirty="0"/>
          </a:p>
        </p:txBody>
      </p:sp>
      <p:sp>
        <p:nvSpPr>
          <p:cNvPr id="6" name="Text 3"/>
          <p:cNvSpPr/>
          <p:nvPr/>
        </p:nvSpPr>
        <p:spPr>
          <a:xfrm>
            <a:off x="6605541" y="2553338"/>
            <a:ext cx="7477601" cy="1666280"/>
          </a:xfrm>
          <a:prstGeom prst="rect">
            <a:avLst/>
          </a:prstGeom>
          <a:noFill/>
          <a:ln/>
        </p:spPr>
        <p:txBody>
          <a:bodyPr wrap="square" rtlCol="0" anchor="t"/>
          <a:lstStyle/>
          <a:p>
            <a:pPr marL="285750" marR="0" lvl="0" indent="-285750" algn="l" defTabSz="457200" rtl="0" eaLnBrk="1" fontAlgn="auto" latinLnBrk="0" hangingPunct="1">
              <a:lnSpc>
                <a:spcPct val="90000"/>
              </a:lnSpc>
              <a:spcBef>
                <a:spcPct val="20000"/>
              </a:spcBef>
              <a:spcAft>
                <a:spcPts val="600"/>
              </a:spcAft>
              <a:buClr>
                <a:srgbClr val="83992A"/>
              </a:buClr>
              <a:buSzPct val="115000"/>
              <a:buFont typeface="Arial"/>
              <a:buNone/>
              <a:tabLst/>
              <a:defRPr/>
            </a:pPr>
            <a:r>
              <a:rPr kumimoji="0" lang="es-MX" sz="3200" b="0" i="0" u="none" strike="noStrike" kern="1200" cap="none" spc="0" normalizeH="0" baseline="0" noProof="0" dirty="0">
                <a:ln>
                  <a:noFill/>
                </a:ln>
                <a:solidFill>
                  <a:prstClr val="black">
                    <a:lumMod val="85000"/>
                    <a:lumOff val="15000"/>
                  </a:prstClr>
                </a:solidFill>
                <a:effectLst/>
                <a:uLnTx/>
                <a:uFillTx/>
                <a:latin typeface="Nyala" pitchFamily="2" charset="0"/>
                <a:ea typeface="+mn-ea"/>
                <a:cs typeface="+mn-cs"/>
              </a:rPr>
              <a:t>IGLESIAS         				      100.760</a:t>
            </a:r>
          </a:p>
          <a:p>
            <a:pPr marL="285750" marR="0" lvl="0" indent="-285750" algn="l" defTabSz="457200" rtl="0" eaLnBrk="1" fontAlgn="auto" latinLnBrk="0" hangingPunct="1">
              <a:lnSpc>
                <a:spcPct val="90000"/>
              </a:lnSpc>
              <a:spcBef>
                <a:spcPct val="20000"/>
              </a:spcBef>
              <a:spcAft>
                <a:spcPts val="600"/>
              </a:spcAft>
              <a:buClr>
                <a:srgbClr val="83992A"/>
              </a:buClr>
              <a:buSzPct val="115000"/>
              <a:buFont typeface="Arial"/>
              <a:buNone/>
              <a:tabLst/>
              <a:defRPr/>
            </a:pPr>
            <a:r>
              <a:rPr kumimoji="0" lang="es-MX" sz="3200" b="0" i="0" u="none" strike="noStrike" kern="1200" cap="none" spc="0" normalizeH="0" baseline="0" noProof="0" dirty="0">
                <a:ln>
                  <a:noFill/>
                </a:ln>
                <a:solidFill>
                  <a:prstClr val="black">
                    <a:lumMod val="85000"/>
                    <a:lumOff val="15000"/>
                  </a:prstClr>
                </a:solidFill>
                <a:effectLst/>
                <a:uLnTx/>
                <a:uFillTx/>
                <a:latin typeface="Nyala" pitchFamily="2" charset="0"/>
                <a:ea typeface="+mn-ea"/>
                <a:cs typeface="+mn-cs"/>
              </a:rPr>
              <a:t>TOTAL MIEMBROS			    22,785,195</a:t>
            </a:r>
          </a:p>
          <a:p>
            <a:pPr marL="285750" marR="0" lvl="0" indent="-285750" algn="l" defTabSz="457200" rtl="0" eaLnBrk="1" fontAlgn="auto" latinLnBrk="0" hangingPunct="1">
              <a:lnSpc>
                <a:spcPct val="90000"/>
              </a:lnSpc>
              <a:spcBef>
                <a:spcPct val="20000"/>
              </a:spcBef>
              <a:spcAft>
                <a:spcPts val="600"/>
              </a:spcAft>
              <a:buClr>
                <a:srgbClr val="83992A"/>
              </a:buClr>
              <a:buSzPct val="115000"/>
              <a:buFont typeface="Arial"/>
              <a:buNone/>
              <a:tabLst/>
              <a:defRPr/>
            </a:pPr>
            <a:r>
              <a:rPr kumimoji="0" lang="es-MX" sz="3200" b="0" i="0" u="none" strike="noStrike" kern="1200" cap="none" spc="0" normalizeH="0" baseline="0" noProof="0" dirty="0">
                <a:ln>
                  <a:noFill/>
                </a:ln>
                <a:solidFill>
                  <a:prstClr val="black">
                    <a:lumMod val="85000"/>
                    <a:lumOff val="15000"/>
                  </a:prstClr>
                </a:solidFill>
                <a:effectLst/>
                <a:uLnTx/>
                <a:uFillTx/>
                <a:latin typeface="Nyala" pitchFamily="2" charset="0"/>
                <a:ea typeface="+mn-ea"/>
                <a:cs typeface="+mn-cs"/>
              </a:rPr>
              <a:t>PASTORES ORD. ACTIV.			21,376</a:t>
            </a:r>
          </a:p>
          <a:p>
            <a:pPr marL="285750" marR="0" lvl="0" indent="-285750" algn="l" defTabSz="457200" rtl="0" eaLnBrk="1" fontAlgn="auto" latinLnBrk="0" hangingPunct="1">
              <a:lnSpc>
                <a:spcPct val="90000"/>
              </a:lnSpc>
              <a:spcBef>
                <a:spcPct val="20000"/>
              </a:spcBef>
              <a:spcAft>
                <a:spcPts val="600"/>
              </a:spcAft>
              <a:buClr>
                <a:srgbClr val="83992A"/>
              </a:buClr>
              <a:buSzPct val="115000"/>
              <a:buFont typeface="Arial"/>
              <a:buNone/>
              <a:tabLst/>
              <a:defRPr/>
            </a:pPr>
            <a:r>
              <a:rPr kumimoji="0" lang="es-MX" sz="3200" b="0" i="0" u="none" strike="noStrike" kern="1200" cap="none" spc="0" normalizeH="0" baseline="0" noProof="0" dirty="0">
                <a:ln>
                  <a:noFill/>
                </a:ln>
                <a:solidFill>
                  <a:prstClr val="black">
                    <a:lumMod val="85000"/>
                    <a:lumOff val="15000"/>
                  </a:prstClr>
                </a:solidFill>
                <a:effectLst/>
                <a:uLnTx/>
                <a:uFillTx/>
                <a:latin typeface="Nyala" pitchFamily="2" charset="0"/>
                <a:ea typeface="+mn-ea"/>
                <a:cs typeface="+mn-cs"/>
              </a:rPr>
              <a:t>TOTAL EMPLEADOS		         328,32 </a:t>
            </a:r>
          </a:p>
          <a:p>
            <a:pPr marL="285750" marR="0" lvl="0" indent="-285750" algn="l" defTabSz="457200" rtl="0" eaLnBrk="1" fontAlgn="auto" latinLnBrk="0" hangingPunct="1">
              <a:lnSpc>
                <a:spcPct val="90000"/>
              </a:lnSpc>
              <a:spcBef>
                <a:spcPct val="20000"/>
              </a:spcBef>
              <a:spcAft>
                <a:spcPts val="600"/>
              </a:spcAft>
              <a:buClr>
                <a:srgbClr val="83992A"/>
              </a:buClr>
              <a:buSzPct val="115000"/>
              <a:buFont typeface="Arial"/>
              <a:buNone/>
              <a:tabLst/>
              <a:defRPr/>
            </a:pPr>
            <a:r>
              <a:rPr kumimoji="0" lang="es-MX" sz="3200" b="0" i="0" u="none" strike="noStrike" kern="1200" cap="none" spc="0" normalizeH="0" baseline="0" noProof="0" dirty="0">
                <a:ln>
                  <a:noFill/>
                </a:ln>
                <a:solidFill>
                  <a:prstClr val="black">
                    <a:lumMod val="85000"/>
                    <a:lumOff val="15000"/>
                  </a:prstClr>
                </a:solidFill>
                <a:effectLst/>
                <a:uLnTx/>
                <a:uFillTx/>
                <a:latin typeface="Nyala" pitchFamily="2" charset="0"/>
                <a:ea typeface="+mn-ea"/>
                <a:cs typeface="+mn-cs"/>
              </a:rPr>
              <a:t>PAÍSES DONDE ESTÁ			        212</a:t>
            </a:r>
          </a:p>
          <a:p>
            <a:pPr marL="285750" marR="0" lvl="0" indent="-285750" algn="l" defTabSz="457200" rtl="0" eaLnBrk="1" fontAlgn="auto" latinLnBrk="0" hangingPunct="1">
              <a:lnSpc>
                <a:spcPct val="90000"/>
              </a:lnSpc>
              <a:spcBef>
                <a:spcPct val="20000"/>
              </a:spcBef>
              <a:spcAft>
                <a:spcPts val="600"/>
              </a:spcAft>
              <a:buClr>
                <a:srgbClr val="83992A"/>
              </a:buClr>
              <a:buSzPct val="115000"/>
              <a:buFont typeface="Arial"/>
              <a:buNone/>
              <a:tabLst/>
              <a:defRPr/>
            </a:pPr>
            <a:r>
              <a:rPr kumimoji="0" lang="es-MX" sz="4000" b="0" i="0" u="none" strike="noStrike" kern="1200" cap="none" spc="0" normalizeH="0" baseline="0" noProof="0" dirty="0">
                <a:ln>
                  <a:noFill/>
                </a:ln>
                <a:solidFill>
                  <a:prstClr val="black">
                    <a:lumMod val="85000"/>
                    <a:lumOff val="15000"/>
                  </a:prstClr>
                </a:solidFill>
                <a:effectLst/>
                <a:uLnTx/>
                <a:uFillTx/>
                <a:latin typeface="Nyala" pitchFamily="2" charset="0"/>
                <a:ea typeface="+mn-ea"/>
                <a:cs typeface="+mn-cs"/>
              </a:rPr>
              <a:t>Empresas                       </a:t>
            </a:r>
            <a:r>
              <a:rPr kumimoji="0" lang="es-VE" sz="2800" b="0" i="0" u="none" strike="noStrike" kern="1200" cap="none" spc="0" normalizeH="0" baseline="0" noProof="0" dirty="0">
                <a:ln>
                  <a:noFill/>
                </a:ln>
                <a:solidFill>
                  <a:prstClr val="black">
                    <a:lumMod val="85000"/>
                    <a:lumOff val="15000"/>
                  </a:prstClr>
                </a:solidFill>
                <a:effectLst/>
                <a:uLnTx/>
                <a:uFillTx/>
                <a:latin typeface="Nyala" pitchFamily="2" charset="0"/>
                <a:ea typeface="+mn-ea"/>
                <a:cs typeface="+mn-cs"/>
              </a:rPr>
              <a:t>74.384</a:t>
            </a:r>
            <a:endParaRPr kumimoji="0" lang="es-MX" sz="3600" b="0" i="0" u="none" strike="noStrike" kern="1200" cap="none" spc="0" normalizeH="0" baseline="0" noProof="0" dirty="0">
              <a:ln>
                <a:noFill/>
              </a:ln>
              <a:solidFill>
                <a:prstClr val="black">
                  <a:lumMod val="85000"/>
                  <a:lumOff val="15000"/>
                </a:prstClr>
              </a:solidFill>
              <a:effectLst/>
              <a:uLnTx/>
              <a:uFillTx/>
              <a:latin typeface="Nyala" pitchFamily="2" charset="0"/>
              <a:ea typeface="+mn-ea"/>
              <a:cs typeface="+mn-cs"/>
            </a:endParaRPr>
          </a:p>
          <a:p>
            <a:pPr marL="285750" marR="0" lvl="0" indent="-285750" algn="l" defTabSz="457200" rtl="0" eaLnBrk="1" fontAlgn="auto" latinLnBrk="0" hangingPunct="1">
              <a:lnSpc>
                <a:spcPct val="90000"/>
              </a:lnSpc>
              <a:spcBef>
                <a:spcPct val="20000"/>
              </a:spcBef>
              <a:spcAft>
                <a:spcPts val="600"/>
              </a:spcAft>
              <a:buClr>
                <a:srgbClr val="83992A"/>
              </a:buClr>
              <a:buSzPct val="115000"/>
              <a:buFont typeface="Arial"/>
              <a:buNone/>
              <a:tabLst/>
              <a:defRPr/>
            </a:pPr>
            <a:r>
              <a:rPr kumimoji="0" lang="es-MX" sz="3200" b="0" i="0" u="none" strike="noStrike" kern="1200" cap="none" spc="0" normalizeH="0" baseline="0" noProof="0" dirty="0">
                <a:ln>
                  <a:noFill/>
                </a:ln>
                <a:solidFill>
                  <a:prstClr val="black">
                    <a:lumMod val="85000"/>
                    <a:lumOff val="15000"/>
                  </a:prstClr>
                </a:solidFill>
                <a:effectLst/>
                <a:uLnTx/>
                <a:uFillTx/>
                <a:latin typeface="Nyala" pitchFamily="2" charset="0"/>
                <a:ea typeface="+mn-ea"/>
                <a:cs typeface="+mn-cs"/>
              </a:rPr>
              <a:t>PAÍSES RECONOCIDOS ONU	      	235</a:t>
            </a:r>
          </a:p>
          <a:p>
            <a:pPr marL="285750" marR="0" lvl="0" indent="-285750" algn="l" defTabSz="457200" rtl="0" eaLnBrk="1" fontAlgn="auto" latinLnBrk="0" hangingPunct="1">
              <a:lnSpc>
                <a:spcPct val="90000"/>
              </a:lnSpc>
              <a:spcBef>
                <a:spcPct val="20000"/>
              </a:spcBef>
              <a:spcAft>
                <a:spcPts val="600"/>
              </a:spcAft>
              <a:buClr>
                <a:srgbClr val="83992A"/>
              </a:buClr>
              <a:buSzPct val="115000"/>
              <a:buFont typeface="Arial"/>
              <a:buNone/>
              <a:tabLst/>
              <a:defRPr/>
            </a:pPr>
            <a:r>
              <a:rPr kumimoji="0" lang="es-MX" sz="3200" b="0" i="0" u="none" strike="noStrike" kern="1200" cap="none" spc="0" normalizeH="0" baseline="0" noProof="0" dirty="0">
                <a:ln>
                  <a:noFill/>
                </a:ln>
                <a:solidFill>
                  <a:prstClr val="black">
                    <a:lumMod val="85000"/>
                    <a:lumOff val="15000"/>
                  </a:prstClr>
                </a:solidFill>
                <a:effectLst/>
                <a:uLnTx/>
                <a:uFillTx/>
                <a:latin typeface="Nyala" pitchFamily="2" charset="0"/>
                <a:ea typeface="+mn-ea"/>
                <a:cs typeface="+mn-cs"/>
              </a:rPr>
              <a:t>IDIOMAS USADOS EN PUBLICAC.    467</a:t>
            </a:r>
            <a:endParaRPr lang="en-US" sz="3200" b="1"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hape 0"/>
          <p:cNvSpPr/>
          <p:nvPr/>
        </p:nvSpPr>
        <p:spPr>
          <a:xfrm>
            <a:off x="0" y="0"/>
            <a:ext cx="14630400" cy="8229600"/>
          </a:xfrm>
          <a:prstGeom prst="rect">
            <a:avLst/>
          </a:prstGeom>
          <a:solidFill>
            <a:srgbClr val="DDCFBB"/>
          </a:solidFill>
          <a:ln/>
        </p:spPr>
        <p:txBody>
          <a:bodyPr/>
          <a:lstStyle/>
          <a:p>
            <a:endParaRPr lang="es-VE"/>
          </a:p>
        </p:txBody>
      </p:sp>
      <p:sp>
        <p:nvSpPr>
          <p:cNvPr id="3" name="Shape 1"/>
          <p:cNvSpPr/>
          <p:nvPr/>
        </p:nvSpPr>
        <p:spPr>
          <a:xfrm>
            <a:off x="-7620" y="0"/>
            <a:ext cx="14630400" cy="8229600"/>
          </a:xfrm>
          <a:prstGeom prst="rect">
            <a:avLst/>
          </a:prstGeom>
          <a:solidFill>
            <a:srgbClr val="F9F6F0"/>
          </a:solidFill>
          <a:ln/>
        </p:spPr>
        <p:txBody>
          <a:bodyPr/>
          <a:lstStyle/>
          <a:p>
            <a:endParaRPr lang="es-VE"/>
          </a:p>
        </p:txBody>
      </p:sp>
      <p:sp>
        <p:nvSpPr>
          <p:cNvPr id="5" name="Text 2"/>
          <p:cNvSpPr/>
          <p:nvPr/>
        </p:nvSpPr>
        <p:spPr>
          <a:xfrm>
            <a:off x="6867740" y="570730"/>
            <a:ext cx="7477601" cy="1388745"/>
          </a:xfrm>
          <a:prstGeom prst="rect">
            <a:avLst/>
          </a:prstGeom>
          <a:noFill/>
          <a:ln/>
        </p:spPr>
        <p:txBody>
          <a:bodyPr wrap="square" rtlCol="0" anchor="t"/>
          <a:lstStyle/>
          <a:p>
            <a:pPr marL="0" indent="0" algn="ctr">
              <a:lnSpc>
                <a:spcPts val="5468"/>
              </a:lnSpc>
              <a:buNone/>
            </a:pPr>
            <a:r>
              <a:rPr lang="en-US" sz="4374" b="1" dirty="0">
                <a:solidFill>
                  <a:srgbClr val="484237"/>
                </a:solidFill>
                <a:latin typeface="Gelasio" pitchFamily="34" charset="0"/>
                <a:ea typeface="Gelasio" pitchFamily="34" charset="-122"/>
                <a:cs typeface="Gelasio" pitchFamily="34" charset="-120"/>
              </a:rPr>
              <a:t>La iglesia Adventista </a:t>
            </a:r>
          </a:p>
          <a:p>
            <a:pPr marL="0" indent="0" algn="ctr">
              <a:lnSpc>
                <a:spcPts val="5468"/>
              </a:lnSpc>
              <a:buNone/>
            </a:pPr>
            <a:r>
              <a:rPr lang="en-US" sz="4374" b="1" dirty="0">
                <a:solidFill>
                  <a:srgbClr val="484237"/>
                </a:solidFill>
                <a:latin typeface="Gelasio" pitchFamily="34" charset="0"/>
                <a:ea typeface="Gelasio" pitchFamily="34" charset="-122"/>
                <a:cs typeface="Gelasio" pitchFamily="34" charset="-120"/>
              </a:rPr>
              <a:t>en</a:t>
            </a:r>
            <a:r>
              <a:rPr lang="en-US" sz="4374" b="1" dirty="0">
                <a:solidFill>
                  <a:srgbClr val="484237"/>
                </a:solidFill>
                <a:latin typeface="Gelasio" pitchFamily="34" charset="0"/>
                <a:ea typeface="Gelasio" pitchFamily="34" charset="-122"/>
              </a:rPr>
              <a:t> la actualidad</a:t>
            </a:r>
            <a:endParaRPr lang="en-US" sz="4374" dirty="0"/>
          </a:p>
        </p:txBody>
      </p:sp>
      <p:sp>
        <p:nvSpPr>
          <p:cNvPr id="6" name="Text 3"/>
          <p:cNvSpPr/>
          <p:nvPr/>
        </p:nvSpPr>
        <p:spPr>
          <a:xfrm>
            <a:off x="7847745" y="2553338"/>
            <a:ext cx="7477601" cy="4554828"/>
          </a:xfrm>
          <a:prstGeom prst="rect">
            <a:avLst/>
          </a:prstGeom>
          <a:noFill/>
          <a:ln/>
        </p:spPr>
        <p:txBody>
          <a:bodyPr wrap="square" rtlCol="0" anchor="t"/>
          <a:lstStyle/>
          <a:p>
            <a:pPr marL="285750" marR="0" lvl="0" indent="-285750" algn="l" defTabSz="457200" rtl="0" eaLnBrk="1" fontAlgn="auto" latinLnBrk="0" hangingPunct="1">
              <a:lnSpc>
                <a:spcPct val="90000"/>
              </a:lnSpc>
              <a:spcBef>
                <a:spcPct val="20000"/>
              </a:spcBef>
              <a:spcAft>
                <a:spcPts val="600"/>
              </a:spcAft>
              <a:buClr>
                <a:srgbClr val="83992A"/>
              </a:buClr>
              <a:buSzPct val="115000"/>
              <a:buFont typeface="Arial"/>
              <a:buNone/>
              <a:tabLst/>
              <a:defRPr/>
            </a:pPr>
            <a:r>
              <a:rPr kumimoji="0" lang="es-MX" sz="2800" b="0" i="0" u="none" strike="noStrike" kern="1200" cap="none" spc="0" normalizeH="0" baseline="0" noProof="0" dirty="0">
                <a:ln>
                  <a:noFill/>
                </a:ln>
                <a:solidFill>
                  <a:prstClr val="black">
                    <a:lumMod val="85000"/>
                    <a:lumOff val="15000"/>
                  </a:prstClr>
                </a:solidFill>
                <a:effectLst/>
                <a:uLnTx/>
                <a:uFillTx/>
                <a:latin typeface="Nyala" pitchFamily="2" charset="0"/>
                <a:ea typeface="+mn-ea"/>
                <a:cs typeface="+mn-cs"/>
              </a:rPr>
              <a:t>DIVISIONES			           	  13</a:t>
            </a:r>
          </a:p>
          <a:p>
            <a:pPr marL="285750" marR="0" lvl="0" indent="-285750" algn="l" defTabSz="457200" rtl="0" eaLnBrk="1" fontAlgn="auto" latinLnBrk="0" hangingPunct="1">
              <a:lnSpc>
                <a:spcPct val="90000"/>
              </a:lnSpc>
              <a:spcBef>
                <a:spcPct val="20000"/>
              </a:spcBef>
              <a:spcAft>
                <a:spcPts val="600"/>
              </a:spcAft>
              <a:buClr>
                <a:srgbClr val="83992A"/>
              </a:buClr>
              <a:buSzPct val="115000"/>
              <a:buFont typeface="Arial"/>
              <a:buNone/>
              <a:tabLst/>
              <a:defRPr/>
            </a:pPr>
            <a:r>
              <a:rPr kumimoji="0" lang="es-MX" sz="2800" b="0" i="0" u="none" strike="noStrike" kern="1200" cap="none" spc="0" normalizeH="0" baseline="0" noProof="0" dirty="0">
                <a:ln>
                  <a:noFill/>
                </a:ln>
                <a:solidFill>
                  <a:prstClr val="black">
                    <a:lumMod val="85000"/>
                    <a:lumOff val="15000"/>
                  </a:prstClr>
                </a:solidFill>
                <a:effectLst/>
                <a:uLnTx/>
                <a:uFillTx/>
                <a:latin typeface="Nyala" pitchFamily="2" charset="0"/>
                <a:ea typeface="+mn-ea"/>
                <a:cs typeface="+mn-cs"/>
              </a:rPr>
              <a:t>UNIONES ASOC. Y MISIONES	      137</a:t>
            </a:r>
          </a:p>
          <a:p>
            <a:pPr marL="285750" marR="0" lvl="0" indent="-285750" algn="l" defTabSz="457200" rtl="0" eaLnBrk="1" fontAlgn="auto" latinLnBrk="0" hangingPunct="1">
              <a:lnSpc>
                <a:spcPct val="90000"/>
              </a:lnSpc>
              <a:spcBef>
                <a:spcPct val="20000"/>
              </a:spcBef>
              <a:spcAft>
                <a:spcPts val="600"/>
              </a:spcAft>
              <a:buClr>
                <a:srgbClr val="83992A"/>
              </a:buClr>
              <a:buSzPct val="115000"/>
              <a:buFont typeface="Arial"/>
              <a:buNone/>
              <a:tabLst/>
              <a:defRPr/>
            </a:pPr>
            <a:r>
              <a:rPr kumimoji="0" lang="es-MX" sz="2800" b="0" i="0" u="none" strike="noStrike" kern="1200" cap="none" spc="0" normalizeH="0" baseline="0" noProof="0" dirty="0">
                <a:ln>
                  <a:noFill/>
                </a:ln>
                <a:solidFill>
                  <a:prstClr val="black">
                    <a:lumMod val="85000"/>
                    <a:lumOff val="15000"/>
                  </a:prstClr>
                </a:solidFill>
                <a:effectLst/>
                <a:uLnTx/>
                <a:uFillTx/>
                <a:latin typeface="Nyala" pitchFamily="2" charset="0"/>
                <a:ea typeface="+mn-ea"/>
                <a:cs typeface="+mn-cs"/>
              </a:rPr>
              <a:t>ASOCIACIONES Y MISIONES		742</a:t>
            </a:r>
          </a:p>
          <a:p>
            <a:pPr marL="285750" marR="0" lvl="0" indent="-285750" algn="l" defTabSz="457200" rtl="0" eaLnBrk="1" fontAlgn="auto" latinLnBrk="0" hangingPunct="1">
              <a:lnSpc>
                <a:spcPct val="90000"/>
              </a:lnSpc>
              <a:spcBef>
                <a:spcPct val="20000"/>
              </a:spcBef>
              <a:spcAft>
                <a:spcPts val="600"/>
              </a:spcAft>
              <a:buClr>
                <a:srgbClr val="83992A"/>
              </a:buClr>
              <a:buSzPct val="115000"/>
              <a:buFont typeface="Arial"/>
              <a:buNone/>
              <a:tabLst/>
              <a:defRPr/>
            </a:pPr>
            <a:r>
              <a:rPr kumimoji="0" lang="es-MX" sz="2800" b="0" i="0" u="none" strike="noStrike" kern="1200" cap="none" spc="0" normalizeH="0" baseline="0" noProof="0" dirty="0">
                <a:ln>
                  <a:noFill/>
                </a:ln>
                <a:solidFill>
                  <a:prstClr val="black">
                    <a:lumMod val="85000"/>
                    <a:lumOff val="15000"/>
                  </a:prstClr>
                </a:solidFill>
                <a:effectLst/>
                <a:uLnTx/>
                <a:uFillTx/>
                <a:latin typeface="Nyala" pitchFamily="2" charset="0"/>
                <a:ea typeface="+mn-ea"/>
                <a:cs typeface="+mn-cs"/>
              </a:rPr>
              <a:t>COLEGIOS Y UNIVERSIDADES	      169</a:t>
            </a:r>
          </a:p>
          <a:p>
            <a:pPr marL="285750" marR="0" lvl="0" indent="-285750" algn="l" defTabSz="457200" rtl="0" eaLnBrk="1" fontAlgn="auto" latinLnBrk="0" hangingPunct="1">
              <a:lnSpc>
                <a:spcPct val="90000"/>
              </a:lnSpc>
              <a:spcBef>
                <a:spcPct val="20000"/>
              </a:spcBef>
              <a:spcAft>
                <a:spcPts val="600"/>
              </a:spcAft>
              <a:buClr>
                <a:srgbClr val="83992A"/>
              </a:buClr>
              <a:buSzPct val="115000"/>
              <a:buFont typeface="Arial"/>
              <a:buNone/>
              <a:tabLst/>
              <a:defRPr/>
            </a:pPr>
            <a:r>
              <a:rPr kumimoji="0" lang="es-MX" sz="2800" b="0" i="0" u="none" strike="noStrike" kern="1200" cap="none" spc="0" normalizeH="0" baseline="0" noProof="0" dirty="0">
                <a:ln>
                  <a:noFill/>
                </a:ln>
                <a:solidFill>
                  <a:prstClr val="black">
                    <a:lumMod val="85000"/>
                    <a:lumOff val="15000"/>
                  </a:prstClr>
                </a:solidFill>
                <a:effectLst/>
                <a:uLnTx/>
                <a:uFillTx/>
                <a:latin typeface="Nyala" pitchFamily="2" charset="0"/>
                <a:ea typeface="+mn-ea"/>
                <a:cs typeface="+mn-cs"/>
              </a:rPr>
              <a:t>ESCUELAS SECUNDARIAS	         2,699</a:t>
            </a:r>
          </a:p>
          <a:p>
            <a:pPr marL="285750" marR="0" lvl="0" indent="-285750" algn="l" defTabSz="457200" rtl="0" eaLnBrk="1" fontAlgn="auto" latinLnBrk="0" hangingPunct="1">
              <a:lnSpc>
                <a:spcPct val="90000"/>
              </a:lnSpc>
              <a:spcBef>
                <a:spcPct val="20000"/>
              </a:spcBef>
              <a:spcAft>
                <a:spcPts val="600"/>
              </a:spcAft>
              <a:buClr>
                <a:srgbClr val="83992A"/>
              </a:buClr>
              <a:buSzPct val="115000"/>
              <a:buFont typeface="Arial"/>
              <a:buNone/>
              <a:tabLst/>
              <a:defRPr/>
            </a:pPr>
            <a:r>
              <a:rPr kumimoji="0" lang="es-MX" sz="2800" b="0" i="0" u="none" strike="noStrike" kern="1200" cap="none" spc="0" normalizeH="0" baseline="0" noProof="0" dirty="0">
                <a:ln>
                  <a:noFill/>
                </a:ln>
                <a:solidFill>
                  <a:prstClr val="black">
                    <a:lumMod val="85000"/>
                    <a:lumOff val="15000"/>
                  </a:prstClr>
                </a:solidFill>
                <a:effectLst/>
                <a:uLnTx/>
                <a:uFillTx/>
                <a:latin typeface="Nyala" pitchFamily="2" charset="0"/>
                <a:ea typeface="+mn-ea"/>
                <a:cs typeface="+mn-cs"/>
              </a:rPr>
              <a:t>ESCUELAS PRIMARIAS		      	6,721</a:t>
            </a:r>
          </a:p>
          <a:p>
            <a:pPr marL="285750" marR="0" lvl="0" indent="-285750" algn="l" defTabSz="457200" rtl="0" eaLnBrk="1" fontAlgn="auto" latinLnBrk="0" hangingPunct="1">
              <a:lnSpc>
                <a:spcPct val="90000"/>
              </a:lnSpc>
              <a:spcBef>
                <a:spcPct val="20000"/>
              </a:spcBef>
              <a:spcAft>
                <a:spcPts val="600"/>
              </a:spcAft>
              <a:buClr>
                <a:srgbClr val="83992A"/>
              </a:buClr>
              <a:buSzPct val="115000"/>
              <a:buFont typeface="Arial"/>
              <a:buNone/>
              <a:tabLst/>
              <a:defRPr/>
            </a:pPr>
            <a:r>
              <a:rPr kumimoji="0" lang="es-MX" sz="2800" b="0" i="0" u="none" strike="noStrike" kern="1200" cap="none" spc="0" normalizeH="0" baseline="0" noProof="0" dirty="0">
                <a:ln>
                  <a:noFill/>
                </a:ln>
                <a:solidFill>
                  <a:prstClr val="black">
                    <a:lumMod val="85000"/>
                    <a:lumOff val="15000"/>
                  </a:prstClr>
                </a:solidFill>
                <a:effectLst/>
                <a:uLnTx/>
                <a:uFillTx/>
                <a:latin typeface="Nyala" pitchFamily="2" charset="0"/>
                <a:ea typeface="+mn-ea"/>
                <a:cs typeface="+mn-cs"/>
              </a:rPr>
              <a:t>CASAS PUBLICADORAS	       	57</a:t>
            </a:r>
          </a:p>
          <a:p>
            <a:pPr marL="285750" marR="0" lvl="0" indent="-285750" algn="l" defTabSz="457200" rtl="0" eaLnBrk="1" fontAlgn="auto" latinLnBrk="0" hangingPunct="1">
              <a:lnSpc>
                <a:spcPct val="90000"/>
              </a:lnSpc>
              <a:spcBef>
                <a:spcPct val="20000"/>
              </a:spcBef>
              <a:spcAft>
                <a:spcPts val="600"/>
              </a:spcAft>
              <a:buClr>
                <a:srgbClr val="83992A"/>
              </a:buClr>
              <a:buSzPct val="115000"/>
              <a:buFont typeface="Arial"/>
              <a:buNone/>
              <a:tabLst/>
              <a:defRPr/>
            </a:pPr>
            <a:r>
              <a:rPr kumimoji="0" lang="es-MX" sz="2800" b="0" i="0" u="none" strike="noStrike" kern="1200" cap="none" spc="0" normalizeH="0" baseline="0" noProof="0" dirty="0">
                <a:ln>
                  <a:noFill/>
                </a:ln>
                <a:solidFill>
                  <a:prstClr val="black">
                    <a:lumMod val="85000"/>
                    <a:lumOff val="15000"/>
                  </a:prstClr>
                </a:solidFill>
                <a:effectLst/>
                <a:uLnTx/>
                <a:uFillTx/>
                <a:latin typeface="Nyala" pitchFamily="2" charset="0"/>
                <a:ea typeface="+mn-ea"/>
                <a:cs typeface="+mn-cs"/>
              </a:rPr>
              <a:t>Residencias de ancianos/jubilados	116</a:t>
            </a:r>
          </a:p>
          <a:p>
            <a:pPr marL="285750" marR="0" lvl="0" indent="-285750" algn="l" defTabSz="457200" rtl="0" eaLnBrk="1" fontAlgn="auto" latinLnBrk="0" hangingPunct="1">
              <a:lnSpc>
                <a:spcPct val="90000"/>
              </a:lnSpc>
              <a:spcBef>
                <a:spcPct val="20000"/>
              </a:spcBef>
              <a:spcAft>
                <a:spcPts val="600"/>
              </a:spcAft>
              <a:buClr>
                <a:srgbClr val="83992A"/>
              </a:buClr>
              <a:buSzPct val="115000"/>
              <a:buFont typeface="Arial"/>
              <a:buNone/>
              <a:tabLst/>
              <a:defRPr/>
            </a:pPr>
            <a:r>
              <a:rPr kumimoji="0" lang="es-MX" sz="2800" b="0" i="0" u="none" strike="noStrike" kern="1200" cap="none" spc="0" normalizeH="0" baseline="0" noProof="0" dirty="0">
                <a:ln>
                  <a:noFill/>
                </a:ln>
                <a:solidFill>
                  <a:prstClr val="black">
                    <a:lumMod val="85000"/>
                    <a:lumOff val="15000"/>
                  </a:prstClr>
                </a:solidFill>
                <a:effectLst/>
                <a:uLnTx/>
                <a:uFillTx/>
                <a:latin typeface="Nyala" pitchFamily="2" charset="0"/>
                <a:ea typeface="+mn-ea"/>
                <a:cs typeface="+mn-cs"/>
              </a:rPr>
              <a:t>INSTITUCIONES DE SALUD		2136</a:t>
            </a:r>
          </a:p>
        </p:txBody>
      </p:sp>
      <p:pic>
        <p:nvPicPr>
          <p:cNvPr id="3074" name="Picture 2" descr="Templo Adventista del Séptimo Día Naco | Arquitexto">
            <a:extLst>
              <a:ext uri="{FF2B5EF4-FFF2-40B4-BE49-F238E27FC236}">
                <a16:creationId xmlns:a16="http://schemas.microsoft.com/office/drawing/2014/main" id="{94E06F7F-5327-D68D-669A-D439C55472E3}"/>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55553"/>
          <a:stretch/>
        </p:blipFill>
        <p:spPr bwMode="auto">
          <a:xfrm>
            <a:off x="-7620" y="1278135"/>
            <a:ext cx="6597921" cy="624595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3150664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name="Slide 4">
    <p:spTree>
      <p:nvGrpSpPr>
        <p:cNvPr id="1" name=""/>
        <p:cNvGrpSpPr/>
        <p:nvPr/>
      </p:nvGrpSpPr>
      <p:grpSpPr>
        <a:xfrm>
          <a:off x="0" y="0"/>
          <a:ext cx="0" cy="0"/>
          <a:chOff x="0" y="0"/>
          <a:chExt cx="0" cy="0"/>
        </a:xfrm>
      </p:grpSpPr>
      <p:sp>
        <p:nvSpPr>
          <p:cNvPr id="2" name="Shape 0"/>
          <p:cNvSpPr/>
          <p:nvPr/>
        </p:nvSpPr>
        <p:spPr>
          <a:xfrm>
            <a:off x="0" y="0"/>
            <a:ext cx="14630400" cy="8229600"/>
          </a:xfrm>
          <a:prstGeom prst="rect">
            <a:avLst/>
          </a:prstGeom>
          <a:solidFill>
            <a:srgbClr val="DDCFBB"/>
          </a:solidFill>
          <a:ln/>
        </p:spPr>
        <p:txBody>
          <a:bodyPr/>
          <a:lstStyle/>
          <a:p>
            <a:endParaRPr lang="es-VE"/>
          </a:p>
        </p:txBody>
      </p:sp>
      <p:sp>
        <p:nvSpPr>
          <p:cNvPr id="3" name="Shape 1"/>
          <p:cNvSpPr/>
          <p:nvPr/>
        </p:nvSpPr>
        <p:spPr>
          <a:xfrm>
            <a:off x="0" y="0"/>
            <a:ext cx="14630400" cy="8229600"/>
          </a:xfrm>
          <a:prstGeom prst="rect">
            <a:avLst/>
          </a:prstGeom>
          <a:solidFill>
            <a:srgbClr val="F9F6F0"/>
          </a:solidFill>
          <a:ln/>
        </p:spPr>
        <p:txBody>
          <a:bodyPr/>
          <a:lstStyle/>
          <a:p>
            <a:endParaRPr lang="es-VE"/>
          </a:p>
        </p:txBody>
      </p:sp>
      <p:pic>
        <p:nvPicPr>
          <p:cNvPr id="12" name="Imagen 11">
            <a:extLst>
              <a:ext uri="{FF2B5EF4-FFF2-40B4-BE49-F238E27FC236}">
                <a16:creationId xmlns:a16="http://schemas.microsoft.com/office/drawing/2014/main" id="{C6CB1EB5-6988-AC8B-EAD3-D7139DC02EF4}"/>
              </a:ext>
            </a:extLst>
          </p:cNvPr>
          <p:cNvPicPr>
            <a:picLocks noChangeAspect="1"/>
          </p:cNvPicPr>
          <p:nvPr/>
        </p:nvPicPr>
        <p:blipFill rotWithShape="1">
          <a:blip r:embed="rId3">
            <a:extLst>
              <a:ext uri="{28A0092B-C50C-407E-A947-70E740481C1C}">
                <a14:useLocalDpi xmlns:a14="http://schemas.microsoft.com/office/drawing/2010/main" val="0"/>
              </a:ext>
            </a:extLst>
          </a:blip>
          <a:srcRect l="3125" t="3730" r="2500"/>
          <a:stretch/>
        </p:blipFill>
        <p:spPr>
          <a:xfrm>
            <a:off x="-1" y="0"/>
            <a:ext cx="14630401" cy="8272624"/>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name="Slide 1">
    <p:spTree>
      <p:nvGrpSpPr>
        <p:cNvPr id="1" name=""/>
        <p:cNvGrpSpPr/>
        <p:nvPr/>
      </p:nvGrpSpPr>
      <p:grpSpPr>
        <a:xfrm>
          <a:off x="0" y="0"/>
          <a:ext cx="0" cy="0"/>
          <a:chOff x="0" y="0"/>
          <a:chExt cx="0" cy="0"/>
        </a:xfrm>
      </p:grpSpPr>
      <p:sp>
        <p:nvSpPr>
          <p:cNvPr id="2" name="Shape 0"/>
          <p:cNvSpPr/>
          <p:nvPr/>
        </p:nvSpPr>
        <p:spPr>
          <a:xfrm>
            <a:off x="0" y="0"/>
            <a:ext cx="14630400" cy="8229600"/>
          </a:xfrm>
          <a:prstGeom prst="rect">
            <a:avLst/>
          </a:prstGeom>
          <a:solidFill>
            <a:srgbClr val="DDCFBB"/>
          </a:solidFill>
          <a:ln/>
        </p:spPr>
        <p:txBody>
          <a:bodyPr/>
          <a:lstStyle/>
          <a:p>
            <a:endParaRPr lang="es-VE"/>
          </a:p>
        </p:txBody>
      </p:sp>
      <p:sp>
        <p:nvSpPr>
          <p:cNvPr id="3" name="Shape 1"/>
          <p:cNvSpPr/>
          <p:nvPr/>
        </p:nvSpPr>
        <p:spPr>
          <a:xfrm>
            <a:off x="0" y="0"/>
            <a:ext cx="14630400" cy="8229600"/>
          </a:xfrm>
          <a:prstGeom prst="rect">
            <a:avLst/>
          </a:prstGeom>
          <a:solidFill>
            <a:srgbClr val="F9F6F0"/>
          </a:solidFill>
          <a:ln/>
        </p:spPr>
        <p:txBody>
          <a:bodyPr/>
          <a:lstStyle/>
          <a:p>
            <a:endParaRPr lang="es-VE"/>
          </a:p>
        </p:txBody>
      </p:sp>
      <p:pic>
        <p:nvPicPr>
          <p:cNvPr id="4" name="Image 0" descr="preencoded.png"/>
          <p:cNvPicPr>
            <a:picLocks noChangeAspect="1"/>
          </p:cNvPicPr>
          <p:nvPr/>
        </p:nvPicPr>
        <p:blipFill>
          <a:blip r:embed="rId3"/>
          <a:stretch>
            <a:fillRect/>
          </a:stretch>
        </p:blipFill>
        <p:spPr>
          <a:xfrm>
            <a:off x="9151620" y="0"/>
            <a:ext cx="5486400" cy="8229600"/>
          </a:xfrm>
          <a:prstGeom prst="rect">
            <a:avLst/>
          </a:prstGeom>
        </p:spPr>
      </p:pic>
      <p:sp>
        <p:nvSpPr>
          <p:cNvPr id="5" name="Text 2"/>
          <p:cNvSpPr/>
          <p:nvPr/>
        </p:nvSpPr>
        <p:spPr>
          <a:xfrm>
            <a:off x="1117045" y="214601"/>
            <a:ext cx="7477601" cy="1916430"/>
          </a:xfrm>
          <a:prstGeom prst="rect">
            <a:avLst/>
          </a:prstGeom>
          <a:noFill/>
          <a:ln/>
        </p:spPr>
        <p:txBody>
          <a:bodyPr wrap="square" rtlCol="0" anchor="t"/>
          <a:lstStyle/>
          <a:p>
            <a:pPr marL="0" indent="0" algn="ctr">
              <a:lnSpc>
                <a:spcPts val="7545"/>
              </a:lnSpc>
              <a:buNone/>
            </a:pPr>
            <a:r>
              <a:rPr lang="en-US" sz="6036" b="1" dirty="0">
                <a:solidFill>
                  <a:srgbClr val="484237"/>
                </a:solidFill>
                <a:latin typeface="Gelasio" pitchFamily="34" charset="0"/>
                <a:ea typeface="Gelasio" pitchFamily="34" charset="-122"/>
                <a:cs typeface="Gelasio" pitchFamily="34" charset="-120"/>
              </a:rPr>
              <a:t>El Libro de Daniel y el Tiempo del Fin</a:t>
            </a:r>
            <a:endParaRPr lang="en-US" sz="6036" dirty="0"/>
          </a:p>
        </p:txBody>
      </p:sp>
      <p:sp>
        <p:nvSpPr>
          <p:cNvPr id="6" name="Text 3"/>
          <p:cNvSpPr/>
          <p:nvPr/>
        </p:nvSpPr>
        <p:spPr>
          <a:xfrm>
            <a:off x="576833" y="2747238"/>
            <a:ext cx="8567167" cy="3929608"/>
          </a:xfrm>
          <a:prstGeom prst="rect">
            <a:avLst/>
          </a:prstGeom>
          <a:noFill/>
          <a:ln/>
        </p:spPr>
        <p:txBody>
          <a:bodyPr wrap="square" rtlCol="0" anchor="t"/>
          <a:lstStyle/>
          <a:p>
            <a:pPr marL="0" indent="0">
              <a:lnSpc>
                <a:spcPts val="2624"/>
              </a:lnSpc>
              <a:buNone/>
            </a:pPr>
            <a:r>
              <a:rPr lang="es-MX" sz="2400" b="1" dirty="0">
                <a:solidFill>
                  <a:srgbClr val="746558"/>
                </a:solidFill>
                <a:latin typeface="Gelasio" pitchFamily="34" charset="0"/>
                <a:ea typeface="Gelasio" pitchFamily="34" charset="-122"/>
                <a:cs typeface="Gelasio" pitchFamily="34" charset="-120"/>
              </a:rPr>
              <a:t>Los entendidos resplandecerán como el resplandor del firmamento; y los que enseñan la justicia a la multitud, como las estrellas a perpetua eternidad. </a:t>
            </a:r>
          </a:p>
          <a:p>
            <a:pPr marL="0" indent="0">
              <a:lnSpc>
                <a:spcPts val="2624"/>
              </a:lnSpc>
              <a:buNone/>
            </a:pPr>
            <a:r>
              <a:rPr lang="es-MX" sz="2400" b="1" dirty="0">
                <a:solidFill>
                  <a:srgbClr val="746558"/>
                </a:solidFill>
                <a:latin typeface="Gelasio" pitchFamily="34" charset="0"/>
                <a:ea typeface="Gelasio" pitchFamily="34" charset="-122"/>
                <a:cs typeface="Gelasio" pitchFamily="34" charset="-120"/>
              </a:rPr>
              <a:t>Pero tú, Daniel, cierra las palabras y sella el libro hasta el tiempo del fin. Muchos correrán de aquí para allá, y la ciencia se aumentará. (Daniel 12;4)</a:t>
            </a:r>
          </a:p>
          <a:p>
            <a:pPr marL="0" indent="0">
              <a:lnSpc>
                <a:spcPts val="2624"/>
              </a:lnSpc>
              <a:buNone/>
            </a:pPr>
            <a:endParaRPr lang="es-MX" sz="2400" b="1" dirty="0">
              <a:solidFill>
                <a:srgbClr val="746558"/>
              </a:solidFill>
              <a:latin typeface="Gelasio" pitchFamily="34" charset="0"/>
              <a:ea typeface="Gelasio" pitchFamily="34" charset="-122"/>
              <a:cs typeface="Gelasio" pitchFamily="34" charset="-120"/>
            </a:endParaRPr>
          </a:p>
          <a:p>
            <a:pPr marL="0" indent="0">
              <a:lnSpc>
                <a:spcPts val="2624"/>
              </a:lnSpc>
              <a:buNone/>
            </a:pPr>
            <a:r>
              <a:rPr lang="es-MX" sz="2400" b="1" dirty="0">
                <a:solidFill>
                  <a:srgbClr val="746558"/>
                </a:solidFill>
                <a:latin typeface="Gelasio" pitchFamily="34" charset="0"/>
                <a:ea typeface="Gelasio" pitchFamily="34" charset="-122"/>
                <a:cs typeface="Gelasio" pitchFamily="34" charset="-120"/>
              </a:rPr>
              <a:t>Según el ángel Gabriel, habría un grupo de entendidos que se levantarían y resplandecerían en el mundo, enseñando la justicia y lo que tiene que ver con la profecía mostrada</a:t>
            </a:r>
          </a:p>
          <a:p>
            <a:pPr marL="0" indent="0">
              <a:lnSpc>
                <a:spcPts val="2624"/>
              </a:lnSpc>
              <a:buNone/>
            </a:pPr>
            <a:endParaRPr lang="en-US" sz="2400" b="1" dirty="0">
              <a:solidFill>
                <a:srgbClr val="746558"/>
              </a:solidFill>
              <a:latin typeface="Gelasio" pitchFamily="34" charset="0"/>
              <a:ea typeface="Gelasio" pitchFamily="34" charset="-122"/>
              <a:cs typeface="Gelasio" pitchFamily="34" charset="-120"/>
            </a:endParaRPr>
          </a:p>
          <a:p>
            <a:pPr marL="0" indent="0">
              <a:lnSpc>
                <a:spcPts val="2624"/>
              </a:lnSpc>
              <a:buNone/>
            </a:pPr>
            <a:r>
              <a:rPr lang="en-US" sz="2400" b="1" dirty="0">
                <a:solidFill>
                  <a:srgbClr val="746558"/>
                </a:solidFill>
                <a:latin typeface="Gelasio" pitchFamily="34" charset="0"/>
                <a:ea typeface="Gelasio" pitchFamily="34" charset="-122"/>
                <a:cs typeface="Gelasio" pitchFamily="34" charset="-120"/>
              </a:rPr>
              <a:t>Una porción profética del libro de Daniel estaría sellada hasta el tiempo del fin</a:t>
            </a:r>
            <a:endParaRPr lang="en-US" sz="2400" b="1" dirty="0"/>
          </a:p>
        </p:txBody>
      </p:sp>
      <p:sp>
        <p:nvSpPr>
          <p:cNvPr id="8" name="Text 5"/>
          <p:cNvSpPr/>
          <p:nvPr/>
        </p:nvSpPr>
        <p:spPr>
          <a:xfrm>
            <a:off x="904637" y="5791200"/>
            <a:ext cx="212408" cy="146328"/>
          </a:xfrm>
          <a:prstGeom prst="rect">
            <a:avLst/>
          </a:prstGeom>
          <a:noFill/>
          <a:ln/>
        </p:spPr>
        <p:txBody>
          <a:bodyPr wrap="none" rtlCol="0" anchor="t"/>
          <a:lstStyle/>
          <a:p>
            <a:pPr marL="0" indent="0" algn="ctr">
              <a:lnSpc>
                <a:spcPts val="1152"/>
              </a:lnSpc>
              <a:buNone/>
            </a:pPr>
            <a:r>
              <a:rPr lang="en-US" sz="1152" dirty="0">
                <a:solidFill>
                  <a:srgbClr val="FFFFFF"/>
                </a:solidFill>
                <a:latin typeface="Gelasio" pitchFamily="34" charset="0"/>
                <a:ea typeface="Gelasio" pitchFamily="34" charset="-122"/>
                <a:cs typeface="Gelasio" pitchFamily="34" charset="-120"/>
              </a:rPr>
              <a:t>da</a:t>
            </a:r>
            <a:endParaRPr lang="en-US" sz="1152" dirty="0"/>
          </a:p>
        </p:txBody>
      </p:sp>
      <p:sp>
        <p:nvSpPr>
          <p:cNvPr id="9" name="Text 6"/>
          <p:cNvSpPr/>
          <p:nvPr/>
        </p:nvSpPr>
        <p:spPr>
          <a:xfrm>
            <a:off x="2367439" y="5864364"/>
            <a:ext cx="2208371" cy="388858"/>
          </a:xfrm>
          <a:prstGeom prst="rect">
            <a:avLst/>
          </a:prstGeom>
          <a:noFill/>
          <a:ln/>
        </p:spPr>
        <p:txBody>
          <a:bodyPr wrap="none" rtlCol="0" anchor="t"/>
          <a:lstStyle/>
          <a:p>
            <a:pPr marL="0" indent="0" algn="l">
              <a:lnSpc>
                <a:spcPts val="3062"/>
              </a:lnSpc>
              <a:buNone/>
            </a:pPr>
            <a:endParaRPr lang="en-US" sz="2187"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name="Slide 3">
    <p:spTree>
      <p:nvGrpSpPr>
        <p:cNvPr id="1" name=""/>
        <p:cNvGrpSpPr/>
        <p:nvPr/>
      </p:nvGrpSpPr>
      <p:grpSpPr>
        <a:xfrm>
          <a:off x="0" y="0"/>
          <a:ext cx="0" cy="0"/>
          <a:chOff x="0" y="0"/>
          <a:chExt cx="0" cy="0"/>
        </a:xfrm>
      </p:grpSpPr>
      <p:sp>
        <p:nvSpPr>
          <p:cNvPr id="2" name="Shape 0"/>
          <p:cNvSpPr/>
          <p:nvPr/>
        </p:nvSpPr>
        <p:spPr>
          <a:xfrm>
            <a:off x="0" y="0"/>
            <a:ext cx="14630400" cy="8229600"/>
          </a:xfrm>
          <a:prstGeom prst="rect">
            <a:avLst/>
          </a:prstGeom>
          <a:solidFill>
            <a:srgbClr val="DDCFBB"/>
          </a:solidFill>
          <a:ln/>
        </p:spPr>
        <p:txBody>
          <a:bodyPr/>
          <a:lstStyle/>
          <a:p>
            <a:endParaRPr lang="es-VE"/>
          </a:p>
        </p:txBody>
      </p:sp>
      <p:sp>
        <p:nvSpPr>
          <p:cNvPr id="3" name="Shape 1"/>
          <p:cNvSpPr/>
          <p:nvPr/>
        </p:nvSpPr>
        <p:spPr>
          <a:xfrm>
            <a:off x="0" y="0"/>
            <a:ext cx="14630400" cy="8229600"/>
          </a:xfrm>
          <a:prstGeom prst="rect">
            <a:avLst/>
          </a:prstGeom>
          <a:solidFill>
            <a:srgbClr val="F9F6F0"/>
          </a:solidFill>
          <a:ln/>
        </p:spPr>
        <p:txBody>
          <a:bodyPr/>
          <a:lstStyle/>
          <a:p>
            <a:endParaRPr lang="es-VE"/>
          </a:p>
        </p:txBody>
      </p:sp>
      <p:pic>
        <p:nvPicPr>
          <p:cNvPr id="4" name="Image 0" descr="preencoded.png"/>
          <p:cNvPicPr>
            <a:picLocks noChangeAspect="1"/>
          </p:cNvPicPr>
          <p:nvPr/>
        </p:nvPicPr>
        <p:blipFill>
          <a:blip r:embed="rId3"/>
          <a:stretch>
            <a:fillRect/>
          </a:stretch>
        </p:blipFill>
        <p:spPr>
          <a:xfrm>
            <a:off x="-7620" y="0"/>
            <a:ext cx="5486400" cy="8229600"/>
          </a:xfrm>
          <a:prstGeom prst="rect">
            <a:avLst/>
          </a:prstGeom>
        </p:spPr>
      </p:pic>
      <p:sp>
        <p:nvSpPr>
          <p:cNvPr id="5" name="Text 2"/>
          <p:cNvSpPr/>
          <p:nvPr/>
        </p:nvSpPr>
        <p:spPr>
          <a:xfrm>
            <a:off x="6497300" y="560367"/>
            <a:ext cx="7477601" cy="1388745"/>
          </a:xfrm>
          <a:prstGeom prst="rect">
            <a:avLst/>
          </a:prstGeom>
          <a:noFill/>
          <a:ln/>
        </p:spPr>
        <p:txBody>
          <a:bodyPr wrap="square" rtlCol="0" anchor="t"/>
          <a:lstStyle/>
          <a:p>
            <a:pPr marL="0" indent="0" algn="ctr">
              <a:lnSpc>
                <a:spcPts val="5468"/>
              </a:lnSpc>
              <a:buNone/>
            </a:pPr>
            <a:r>
              <a:rPr lang="en-US" sz="4374" b="1" dirty="0">
                <a:solidFill>
                  <a:srgbClr val="484237"/>
                </a:solidFill>
                <a:latin typeface="Gelasio" pitchFamily="34" charset="0"/>
                <a:ea typeface="Gelasio" pitchFamily="34" charset="-122"/>
                <a:cs typeface="Gelasio" pitchFamily="34" charset="-120"/>
              </a:rPr>
              <a:t>Fin de la profecía de los 2.300 días</a:t>
            </a:r>
            <a:endParaRPr lang="en-US" sz="4374" dirty="0"/>
          </a:p>
        </p:txBody>
      </p:sp>
      <p:sp>
        <p:nvSpPr>
          <p:cNvPr id="6" name="Text 3"/>
          <p:cNvSpPr/>
          <p:nvPr/>
        </p:nvSpPr>
        <p:spPr>
          <a:xfrm>
            <a:off x="6675001" y="2379977"/>
            <a:ext cx="7122200" cy="666512"/>
          </a:xfrm>
          <a:prstGeom prst="rect">
            <a:avLst/>
          </a:prstGeom>
          <a:noFill/>
          <a:ln/>
        </p:spPr>
        <p:txBody>
          <a:bodyPr wrap="square" rtlCol="0" anchor="t"/>
          <a:lstStyle/>
          <a:p>
            <a:pPr marL="342900" indent="-342900" algn="l">
              <a:lnSpc>
                <a:spcPts val="2624"/>
              </a:lnSpc>
              <a:buSzPct val="100000"/>
              <a:buFont typeface="+mj-lt"/>
              <a:buAutoNum type="arabicPeriod"/>
            </a:pPr>
            <a:r>
              <a:rPr lang="en-US" sz="2400" b="1" dirty="0">
                <a:solidFill>
                  <a:srgbClr val="746558"/>
                </a:solidFill>
                <a:latin typeface="Gelasio" pitchFamily="34" charset="0"/>
                <a:ea typeface="Gelasio" pitchFamily="34" charset="-122"/>
                <a:cs typeface="Gelasio" pitchFamily="34" charset="-120"/>
              </a:rPr>
              <a:t>Los 2.300 días de Daniel 8:14.</a:t>
            </a:r>
            <a:r>
              <a:rPr lang="en-US" sz="2400" dirty="0">
                <a:solidFill>
                  <a:srgbClr val="746558"/>
                </a:solidFill>
                <a:latin typeface="Gelasio" pitchFamily="34" charset="0"/>
                <a:ea typeface="Gelasio" pitchFamily="34" charset="-122"/>
                <a:cs typeface="Gelasio" pitchFamily="34" charset="-120"/>
              </a:rPr>
              <a:t> Después de este período no hay otro tiempo profético definido, exacto.</a:t>
            </a:r>
            <a:endParaRPr lang="en-US" sz="2400" dirty="0"/>
          </a:p>
        </p:txBody>
      </p:sp>
      <p:sp>
        <p:nvSpPr>
          <p:cNvPr id="7" name="Text 4"/>
          <p:cNvSpPr/>
          <p:nvPr/>
        </p:nvSpPr>
        <p:spPr>
          <a:xfrm>
            <a:off x="6675001" y="3504128"/>
            <a:ext cx="7122200" cy="666512"/>
          </a:xfrm>
          <a:prstGeom prst="rect">
            <a:avLst/>
          </a:prstGeom>
          <a:noFill/>
          <a:ln/>
        </p:spPr>
        <p:txBody>
          <a:bodyPr wrap="square" rtlCol="0" anchor="t"/>
          <a:lstStyle/>
          <a:p>
            <a:pPr marL="342900" indent="-342900" algn="l">
              <a:lnSpc>
                <a:spcPts val="2624"/>
              </a:lnSpc>
              <a:buSzPct val="100000"/>
              <a:buFont typeface="+mj-lt"/>
              <a:buAutoNum type="arabicPeriod" startAt="2"/>
            </a:pPr>
            <a:r>
              <a:rPr lang="en-US" sz="2400" b="1" dirty="0">
                <a:solidFill>
                  <a:srgbClr val="746558"/>
                </a:solidFill>
                <a:latin typeface="Gelasio" pitchFamily="34" charset="0"/>
                <a:ea typeface="Gelasio" pitchFamily="34" charset="-122"/>
                <a:cs typeface="Gelasio" pitchFamily="34" charset="-120"/>
              </a:rPr>
              <a:t>Este extenso período de 2.300 años terminó el 22 de octubre de 1.844 d.C.</a:t>
            </a:r>
            <a:endParaRPr lang="en-US" sz="2400" dirty="0"/>
          </a:p>
        </p:txBody>
      </p:sp>
      <p:sp>
        <p:nvSpPr>
          <p:cNvPr id="8" name="Text 5"/>
          <p:cNvSpPr/>
          <p:nvPr/>
        </p:nvSpPr>
        <p:spPr>
          <a:xfrm>
            <a:off x="6675000" y="4422844"/>
            <a:ext cx="7122200" cy="666512"/>
          </a:xfrm>
          <a:prstGeom prst="rect">
            <a:avLst/>
          </a:prstGeom>
          <a:noFill/>
          <a:ln/>
        </p:spPr>
        <p:txBody>
          <a:bodyPr wrap="square" rtlCol="0" anchor="t"/>
          <a:lstStyle/>
          <a:p>
            <a:pPr marL="342900" indent="-342900" algn="l">
              <a:lnSpc>
                <a:spcPts val="2624"/>
              </a:lnSpc>
              <a:buSzPct val="100000"/>
              <a:buFont typeface="+mj-lt"/>
              <a:buAutoNum type="arabicPeriod" startAt="3"/>
            </a:pPr>
            <a:r>
              <a:rPr lang="en-US" sz="2400" dirty="0">
                <a:solidFill>
                  <a:srgbClr val="746558"/>
                </a:solidFill>
                <a:latin typeface="Gelasio" pitchFamily="34" charset="0"/>
                <a:ea typeface="Gelasio" pitchFamily="34" charset="-122"/>
                <a:cs typeface="Gelasio" pitchFamily="34" charset="-120"/>
              </a:rPr>
              <a:t>"Y él dijo: Hasta dos mil trescientas tardes y mañanas; luego el santuario será </a:t>
            </a:r>
            <a:r>
              <a:rPr lang="en-US" sz="2400" dirty="0" err="1">
                <a:solidFill>
                  <a:srgbClr val="746558"/>
                </a:solidFill>
                <a:latin typeface="Gelasio" pitchFamily="34" charset="0"/>
                <a:ea typeface="Gelasio" pitchFamily="34" charset="-122"/>
                <a:cs typeface="Gelasio" pitchFamily="34" charset="-120"/>
              </a:rPr>
              <a:t>purificado</a:t>
            </a:r>
            <a:r>
              <a:rPr lang="en-US" sz="2400" dirty="0">
                <a:solidFill>
                  <a:srgbClr val="746558"/>
                </a:solidFill>
                <a:latin typeface="Gelasio" pitchFamily="34" charset="0"/>
                <a:ea typeface="Gelasio" pitchFamily="34" charset="-122"/>
                <a:cs typeface="Gelasio" pitchFamily="34" charset="-120"/>
              </a:rPr>
              <a:t>".</a:t>
            </a:r>
          </a:p>
          <a:p>
            <a:pPr marL="342900" indent="-342900" algn="l">
              <a:lnSpc>
                <a:spcPts val="2624"/>
              </a:lnSpc>
              <a:buSzPct val="100000"/>
              <a:buFont typeface="+mj-lt"/>
              <a:buAutoNum type="arabicPeriod" startAt="3"/>
            </a:pPr>
            <a:endParaRPr lang="en-US" sz="2400" dirty="0">
              <a:solidFill>
                <a:srgbClr val="746558"/>
              </a:solidFill>
              <a:latin typeface="Gelasio" pitchFamily="34" charset="0"/>
              <a:ea typeface="Gelasio" pitchFamily="34" charset="-122"/>
              <a:cs typeface="Gelasio" pitchFamily="34" charset="-120"/>
            </a:endParaRPr>
          </a:p>
          <a:p>
            <a:pPr marL="342900" indent="-342900">
              <a:lnSpc>
                <a:spcPts val="2624"/>
              </a:lnSpc>
              <a:buSzPct val="100000"/>
              <a:buFont typeface="+mj-lt"/>
              <a:buAutoNum type="arabicPeriod" startAt="3"/>
            </a:pPr>
            <a:r>
              <a:rPr lang="en-US" sz="2400" b="1" dirty="0" err="1">
                <a:solidFill>
                  <a:srgbClr val="746558"/>
                </a:solidFill>
                <a:latin typeface="Gelasio" pitchFamily="34" charset="0"/>
                <a:ea typeface="Gelasio" pitchFamily="34" charset="-122"/>
                <a:cs typeface="Gelasio" pitchFamily="34" charset="-120"/>
              </a:rPr>
              <a:t>Precisamente</a:t>
            </a:r>
            <a:r>
              <a:rPr lang="en-US" sz="2400" b="1" dirty="0">
                <a:solidFill>
                  <a:srgbClr val="746558"/>
                </a:solidFill>
                <a:latin typeface="Gelasio" pitchFamily="34" charset="0"/>
                <a:ea typeface="Gelasio" pitchFamily="34" charset="-122"/>
                <a:cs typeface="Gelasio" pitchFamily="34" charset="-120"/>
              </a:rPr>
              <a:t> en ese </a:t>
            </a:r>
            <a:r>
              <a:rPr lang="en-US" sz="2400" b="1" dirty="0" err="1">
                <a:solidFill>
                  <a:srgbClr val="746558"/>
                </a:solidFill>
                <a:latin typeface="Gelasio" pitchFamily="34" charset="0"/>
                <a:ea typeface="Gelasio" pitchFamily="34" charset="-122"/>
                <a:cs typeface="Gelasio" pitchFamily="34" charset="-120"/>
              </a:rPr>
              <a:t>período</a:t>
            </a:r>
            <a:r>
              <a:rPr lang="en-US" sz="2400" b="1" dirty="0">
                <a:solidFill>
                  <a:srgbClr val="746558"/>
                </a:solidFill>
                <a:latin typeface="Gelasio" pitchFamily="34" charset="0"/>
                <a:ea typeface="Gelasio" pitchFamily="34" charset="-122"/>
                <a:cs typeface="Gelasio" pitchFamily="34" charset="-120"/>
              </a:rPr>
              <a:t> </a:t>
            </a:r>
            <a:r>
              <a:rPr lang="en-US" sz="2400" b="1" dirty="0" err="1">
                <a:solidFill>
                  <a:srgbClr val="746558"/>
                </a:solidFill>
                <a:latin typeface="Gelasio" pitchFamily="34" charset="0"/>
                <a:ea typeface="Gelasio" pitchFamily="34" charset="-122"/>
                <a:cs typeface="Gelasio" pitchFamily="34" charset="-120"/>
              </a:rPr>
              <a:t>cerca</a:t>
            </a:r>
            <a:r>
              <a:rPr lang="en-US" sz="2400" b="1" dirty="0">
                <a:solidFill>
                  <a:srgbClr val="746558"/>
                </a:solidFill>
                <a:latin typeface="Gelasio" pitchFamily="34" charset="0"/>
                <a:ea typeface="Gelasio" pitchFamily="34" charset="-122"/>
                <a:cs typeface="Gelasio" pitchFamily="34" charset="-120"/>
              </a:rPr>
              <a:t> a 1844 </a:t>
            </a:r>
            <a:r>
              <a:rPr lang="en-US" sz="2400" b="1" dirty="0" err="1">
                <a:solidFill>
                  <a:srgbClr val="746558"/>
                </a:solidFill>
                <a:latin typeface="Gelasio" pitchFamily="34" charset="0"/>
                <a:ea typeface="Gelasio" pitchFamily="34" charset="-122"/>
                <a:cs typeface="Gelasio" pitchFamily="34" charset="-120"/>
              </a:rPr>
              <a:t>hubo</a:t>
            </a:r>
            <a:r>
              <a:rPr lang="en-US" sz="2400" b="1" dirty="0">
                <a:solidFill>
                  <a:srgbClr val="746558"/>
                </a:solidFill>
                <a:latin typeface="Gelasio" pitchFamily="34" charset="0"/>
                <a:ea typeface="Gelasio" pitchFamily="34" charset="-122"/>
                <a:cs typeface="Gelasio" pitchFamily="34" charset="-120"/>
              </a:rPr>
              <a:t> un gran </a:t>
            </a:r>
            <a:r>
              <a:rPr lang="en-US" sz="2400" b="1" dirty="0" err="1">
                <a:solidFill>
                  <a:srgbClr val="746558"/>
                </a:solidFill>
                <a:latin typeface="Gelasio" pitchFamily="34" charset="0"/>
                <a:ea typeface="Gelasio" pitchFamily="34" charset="-122"/>
                <a:cs typeface="Gelasio" pitchFamily="34" charset="-120"/>
              </a:rPr>
              <a:t>despertar</a:t>
            </a:r>
            <a:r>
              <a:rPr lang="en-US" sz="2400" b="1" dirty="0">
                <a:solidFill>
                  <a:srgbClr val="746558"/>
                </a:solidFill>
                <a:latin typeface="Gelasio" pitchFamily="34" charset="0"/>
                <a:ea typeface="Gelasio" pitchFamily="34" charset="-122"/>
                <a:cs typeface="Gelasio" pitchFamily="34" charset="-120"/>
              </a:rPr>
              <a:t> religioso en </a:t>
            </a:r>
            <a:r>
              <a:rPr lang="en-US" sz="2400" b="1" dirty="0" err="1">
                <a:solidFill>
                  <a:srgbClr val="746558"/>
                </a:solidFill>
                <a:latin typeface="Gelasio" pitchFamily="34" charset="0"/>
                <a:ea typeface="Gelasio" pitchFamily="34" charset="-122"/>
                <a:cs typeface="Gelasio" pitchFamily="34" charset="-120"/>
              </a:rPr>
              <a:t>varias</a:t>
            </a:r>
            <a:r>
              <a:rPr lang="en-US" sz="2400" b="1" dirty="0">
                <a:solidFill>
                  <a:srgbClr val="746558"/>
                </a:solidFill>
                <a:latin typeface="Gelasio" pitchFamily="34" charset="0"/>
                <a:ea typeface="Gelasio" pitchFamily="34" charset="-122"/>
                <a:cs typeface="Gelasio" pitchFamily="34" charset="-120"/>
              </a:rPr>
              <a:t> </a:t>
            </a:r>
            <a:r>
              <a:rPr lang="en-US" sz="2400" b="1" dirty="0" err="1">
                <a:solidFill>
                  <a:srgbClr val="746558"/>
                </a:solidFill>
                <a:latin typeface="Gelasio" pitchFamily="34" charset="0"/>
                <a:ea typeface="Gelasio" pitchFamily="34" charset="-122"/>
                <a:cs typeface="Gelasio" pitchFamily="34" charset="-120"/>
              </a:rPr>
              <a:t>partes</a:t>
            </a:r>
            <a:r>
              <a:rPr lang="en-US" sz="2400" b="1" dirty="0">
                <a:solidFill>
                  <a:srgbClr val="746558"/>
                </a:solidFill>
                <a:latin typeface="Gelasio" pitchFamily="34" charset="0"/>
                <a:ea typeface="Gelasio" pitchFamily="34" charset="-122"/>
                <a:cs typeface="Gelasio" pitchFamily="34" charset="-120"/>
              </a:rPr>
              <a:t> del mundo. Muchos </a:t>
            </a:r>
            <a:r>
              <a:rPr lang="en-US" sz="2400" b="1" dirty="0" err="1">
                <a:solidFill>
                  <a:srgbClr val="746558"/>
                </a:solidFill>
                <a:latin typeface="Gelasio" pitchFamily="34" charset="0"/>
                <a:ea typeface="Gelasio" pitchFamily="34" charset="-122"/>
                <a:cs typeface="Gelasio" pitchFamily="34" charset="-120"/>
              </a:rPr>
              <a:t>predicaron</a:t>
            </a:r>
            <a:r>
              <a:rPr lang="en-US" sz="2400" b="1" dirty="0">
                <a:solidFill>
                  <a:srgbClr val="746558"/>
                </a:solidFill>
                <a:latin typeface="Gelasio" pitchFamily="34" charset="0"/>
                <a:ea typeface="Gelasio" pitchFamily="34" charset="-122"/>
                <a:cs typeface="Gelasio" pitchFamily="34" charset="-120"/>
              </a:rPr>
              <a:t> </a:t>
            </a:r>
            <a:r>
              <a:rPr lang="en-US" sz="2400" b="1" dirty="0" err="1">
                <a:solidFill>
                  <a:srgbClr val="746558"/>
                </a:solidFill>
                <a:latin typeface="Gelasio" pitchFamily="34" charset="0"/>
                <a:ea typeface="Gelasio" pitchFamily="34" charset="-122"/>
                <a:cs typeface="Gelasio" pitchFamily="34" charset="-120"/>
              </a:rPr>
              <a:t>el</a:t>
            </a:r>
            <a:r>
              <a:rPr lang="en-US" sz="2400" b="1" dirty="0">
                <a:solidFill>
                  <a:srgbClr val="746558"/>
                </a:solidFill>
                <a:latin typeface="Gelasio" pitchFamily="34" charset="0"/>
                <a:ea typeface="Gelasio" pitchFamily="34" charset="-122"/>
                <a:cs typeface="Gelasio" pitchFamily="34" charset="-120"/>
              </a:rPr>
              <a:t> Segundo Advenimiento del </a:t>
            </a:r>
            <a:r>
              <a:rPr lang="en-US" sz="2400" b="1" dirty="0" err="1">
                <a:solidFill>
                  <a:srgbClr val="746558"/>
                </a:solidFill>
                <a:latin typeface="Gelasio" pitchFamily="34" charset="0"/>
                <a:ea typeface="Gelasio" pitchFamily="34" charset="-122"/>
                <a:cs typeface="Gelasio" pitchFamily="34" charset="-120"/>
              </a:rPr>
              <a:t>Señor</a:t>
            </a:r>
            <a:r>
              <a:rPr lang="en-US" sz="2400" b="1" dirty="0">
                <a:solidFill>
                  <a:srgbClr val="746558"/>
                </a:solidFill>
                <a:latin typeface="Gelasio" pitchFamily="34" charset="0"/>
                <a:ea typeface="Gelasio" pitchFamily="34" charset="-122"/>
                <a:cs typeface="Gelasio" pitchFamily="34" charset="-120"/>
              </a:rPr>
              <a:t>.</a:t>
            </a:r>
            <a:endParaRPr lang="en-US" sz="2400" b="1" dirty="0"/>
          </a:p>
          <a:p>
            <a:pPr marL="342900" indent="-342900" algn="l">
              <a:lnSpc>
                <a:spcPts val="2624"/>
              </a:lnSpc>
              <a:buSzPct val="100000"/>
              <a:buFont typeface="+mj-lt"/>
              <a:buAutoNum type="arabicPeriod" startAt="3"/>
            </a:pPr>
            <a:endParaRPr lang="en-US" sz="2400"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name="Slide 7">
    <p:spTree>
      <p:nvGrpSpPr>
        <p:cNvPr id="1" name=""/>
        <p:cNvGrpSpPr/>
        <p:nvPr/>
      </p:nvGrpSpPr>
      <p:grpSpPr>
        <a:xfrm>
          <a:off x="0" y="0"/>
          <a:ext cx="0" cy="0"/>
          <a:chOff x="0" y="0"/>
          <a:chExt cx="0" cy="0"/>
        </a:xfrm>
      </p:grpSpPr>
      <p:sp>
        <p:nvSpPr>
          <p:cNvPr id="2" name="Shape 0"/>
          <p:cNvSpPr/>
          <p:nvPr/>
        </p:nvSpPr>
        <p:spPr>
          <a:xfrm>
            <a:off x="0" y="0"/>
            <a:ext cx="14630400" cy="8229600"/>
          </a:xfrm>
          <a:prstGeom prst="rect">
            <a:avLst/>
          </a:prstGeom>
          <a:solidFill>
            <a:srgbClr val="DDCFBB"/>
          </a:solidFill>
          <a:ln/>
        </p:spPr>
        <p:txBody>
          <a:bodyPr/>
          <a:lstStyle/>
          <a:p>
            <a:endParaRPr lang="es-VE"/>
          </a:p>
        </p:txBody>
      </p:sp>
      <p:sp>
        <p:nvSpPr>
          <p:cNvPr id="4" name="Text 2"/>
          <p:cNvSpPr/>
          <p:nvPr/>
        </p:nvSpPr>
        <p:spPr>
          <a:xfrm>
            <a:off x="1912703" y="490140"/>
            <a:ext cx="10554414" cy="1388745"/>
          </a:xfrm>
          <a:prstGeom prst="rect">
            <a:avLst/>
          </a:prstGeom>
          <a:noFill/>
          <a:ln/>
        </p:spPr>
        <p:txBody>
          <a:bodyPr wrap="square" rtlCol="0" anchor="t"/>
          <a:lstStyle/>
          <a:p>
            <a:pPr marL="0" indent="0" algn="ctr">
              <a:lnSpc>
                <a:spcPts val="5468"/>
              </a:lnSpc>
              <a:buNone/>
            </a:pPr>
            <a:r>
              <a:rPr lang="en-US" sz="4374" b="1" dirty="0">
                <a:solidFill>
                  <a:srgbClr val="484237"/>
                </a:solidFill>
                <a:latin typeface="Gelasio" pitchFamily="34" charset="0"/>
                <a:ea typeface="Gelasio" pitchFamily="34" charset="-122"/>
                <a:cs typeface="Gelasio" pitchFamily="34" charset="-120"/>
              </a:rPr>
              <a:t>El mensaje </a:t>
            </a:r>
            <a:r>
              <a:rPr lang="en-US" sz="4374" b="1" dirty="0" err="1">
                <a:solidFill>
                  <a:srgbClr val="484237"/>
                </a:solidFill>
                <a:latin typeface="Gelasio" pitchFamily="34" charset="0"/>
                <a:ea typeface="Gelasio" pitchFamily="34" charset="-122"/>
                <a:cs typeface="Gelasio" pitchFamily="34" charset="-120"/>
              </a:rPr>
              <a:t>profético</a:t>
            </a:r>
            <a:r>
              <a:rPr lang="en-US" sz="4374" b="1" dirty="0">
                <a:solidFill>
                  <a:srgbClr val="484237"/>
                </a:solidFill>
                <a:latin typeface="Gelasio" pitchFamily="34" charset="0"/>
                <a:ea typeface="Gelasio" pitchFamily="34" charset="-122"/>
                <a:cs typeface="Gelasio" pitchFamily="34" charset="-120"/>
              </a:rPr>
              <a:t> del advenimiento de Jesús en la primera mitad del siglo XIX</a:t>
            </a:r>
            <a:endParaRPr lang="en-US" sz="4374" dirty="0"/>
          </a:p>
        </p:txBody>
      </p:sp>
      <p:pic>
        <p:nvPicPr>
          <p:cNvPr id="5" name="Image 0" descr="preencoded.png"/>
          <p:cNvPicPr>
            <a:picLocks noChangeAspect="1"/>
          </p:cNvPicPr>
          <p:nvPr/>
        </p:nvPicPr>
        <p:blipFill>
          <a:blip r:embed="rId3"/>
          <a:stretch>
            <a:fillRect/>
          </a:stretch>
        </p:blipFill>
        <p:spPr>
          <a:xfrm>
            <a:off x="1795928" y="4297586"/>
            <a:ext cx="555427" cy="555427"/>
          </a:xfrm>
          <a:prstGeom prst="rect">
            <a:avLst/>
          </a:prstGeom>
        </p:spPr>
      </p:pic>
      <p:sp>
        <p:nvSpPr>
          <p:cNvPr id="6" name="Text 3"/>
          <p:cNvSpPr/>
          <p:nvPr/>
        </p:nvSpPr>
        <p:spPr>
          <a:xfrm>
            <a:off x="474229" y="5109426"/>
            <a:ext cx="3811423" cy="1041559"/>
          </a:xfrm>
          <a:prstGeom prst="rect">
            <a:avLst/>
          </a:prstGeom>
          <a:noFill/>
          <a:ln/>
        </p:spPr>
        <p:txBody>
          <a:bodyPr wrap="square" rtlCol="0" anchor="t"/>
          <a:lstStyle/>
          <a:p>
            <a:pPr marL="0" indent="0" algn="l">
              <a:lnSpc>
                <a:spcPts val="2734"/>
              </a:lnSpc>
              <a:buNone/>
            </a:pPr>
            <a:r>
              <a:rPr lang="en-US" sz="3200" b="1" dirty="0">
                <a:solidFill>
                  <a:srgbClr val="484237"/>
                </a:solidFill>
                <a:latin typeface="Gelasio" pitchFamily="34" charset="0"/>
                <a:ea typeface="Gelasio" pitchFamily="34" charset="-122"/>
                <a:cs typeface="Gelasio" pitchFamily="34" charset="-120"/>
              </a:rPr>
              <a:t>Joseph Wolff, "El misionero universal"</a:t>
            </a:r>
            <a:endParaRPr lang="en-US" sz="3200" dirty="0"/>
          </a:p>
        </p:txBody>
      </p:sp>
      <p:sp>
        <p:nvSpPr>
          <p:cNvPr id="7" name="Text 4"/>
          <p:cNvSpPr/>
          <p:nvPr/>
        </p:nvSpPr>
        <p:spPr>
          <a:xfrm>
            <a:off x="615202" y="6109194"/>
            <a:ext cx="3529478" cy="1999536"/>
          </a:xfrm>
          <a:prstGeom prst="rect">
            <a:avLst/>
          </a:prstGeom>
          <a:noFill/>
          <a:ln/>
        </p:spPr>
        <p:txBody>
          <a:bodyPr wrap="square" rtlCol="0" anchor="t"/>
          <a:lstStyle/>
          <a:p>
            <a:pPr marL="0" indent="0" algn="l">
              <a:lnSpc>
                <a:spcPts val="2624"/>
              </a:lnSpc>
              <a:buNone/>
            </a:pPr>
            <a:r>
              <a:rPr lang="en-US" sz="2400" dirty="0">
                <a:solidFill>
                  <a:srgbClr val="746558"/>
                </a:solidFill>
                <a:latin typeface="Gelasio" pitchFamily="34" charset="0"/>
                <a:ea typeface="Gelasio" pitchFamily="34" charset="-122"/>
                <a:cs typeface="Gelasio" pitchFamily="34" charset="-120"/>
              </a:rPr>
              <a:t>Predicó el mensaje del advenimiento en Inglaterra, Egipto, Abisinia, Palestina, Siria, Persia, Bokara, La India y Estados Unidos.</a:t>
            </a:r>
            <a:endParaRPr lang="en-US" sz="2400" dirty="0"/>
          </a:p>
        </p:txBody>
      </p:sp>
      <p:pic>
        <p:nvPicPr>
          <p:cNvPr id="8" name="Image 1" descr="preencoded.png"/>
          <p:cNvPicPr>
            <a:picLocks noChangeAspect="1"/>
          </p:cNvPicPr>
          <p:nvPr/>
        </p:nvPicPr>
        <p:blipFill>
          <a:blip r:embed="rId4"/>
          <a:stretch>
            <a:fillRect/>
          </a:stretch>
        </p:blipFill>
        <p:spPr>
          <a:xfrm>
            <a:off x="5257797" y="4238134"/>
            <a:ext cx="555427" cy="555427"/>
          </a:xfrm>
          <a:prstGeom prst="rect">
            <a:avLst/>
          </a:prstGeom>
        </p:spPr>
      </p:pic>
      <p:sp>
        <p:nvSpPr>
          <p:cNvPr id="9" name="Text 5"/>
          <p:cNvSpPr/>
          <p:nvPr/>
        </p:nvSpPr>
        <p:spPr>
          <a:xfrm>
            <a:off x="4759881" y="5075183"/>
            <a:ext cx="2388632" cy="694373"/>
          </a:xfrm>
          <a:prstGeom prst="rect">
            <a:avLst/>
          </a:prstGeom>
          <a:noFill/>
          <a:ln/>
        </p:spPr>
        <p:txBody>
          <a:bodyPr wrap="square" rtlCol="0" anchor="t"/>
          <a:lstStyle/>
          <a:p>
            <a:pPr marL="0" indent="0" algn="l">
              <a:lnSpc>
                <a:spcPts val="2734"/>
              </a:lnSpc>
              <a:buNone/>
            </a:pPr>
            <a:r>
              <a:rPr lang="en-US" sz="3200" b="1" dirty="0">
                <a:solidFill>
                  <a:srgbClr val="484237"/>
                </a:solidFill>
                <a:latin typeface="Gelasio" pitchFamily="34" charset="0"/>
                <a:ea typeface="Gelasio" pitchFamily="34" charset="-122"/>
                <a:cs typeface="Gelasio" pitchFamily="34" charset="-120"/>
              </a:rPr>
              <a:t>Manuel Lacunza, jesuita chileno</a:t>
            </a:r>
            <a:endParaRPr lang="en-US" sz="3200" dirty="0"/>
          </a:p>
        </p:txBody>
      </p:sp>
      <p:sp>
        <p:nvSpPr>
          <p:cNvPr id="10" name="Text 6"/>
          <p:cNvSpPr/>
          <p:nvPr/>
        </p:nvSpPr>
        <p:spPr>
          <a:xfrm>
            <a:off x="4618908" y="6463928"/>
            <a:ext cx="2388632" cy="999768"/>
          </a:xfrm>
          <a:prstGeom prst="rect">
            <a:avLst/>
          </a:prstGeom>
          <a:noFill/>
          <a:ln/>
        </p:spPr>
        <p:txBody>
          <a:bodyPr wrap="square" rtlCol="0" anchor="t"/>
          <a:lstStyle/>
          <a:p>
            <a:pPr marL="0" indent="0" algn="l">
              <a:lnSpc>
                <a:spcPts val="2624"/>
              </a:lnSpc>
              <a:buNone/>
            </a:pPr>
            <a:r>
              <a:rPr lang="en-US" sz="2400" dirty="0">
                <a:solidFill>
                  <a:srgbClr val="746558"/>
                </a:solidFill>
                <a:latin typeface="Gelasio" pitchFamily="34" charset="0"/>
                <a:ea typeface="Gelasio" pitchFamily="34" charset="-122"/>
                <a:cs typeface="Gelasio" pitchFamily="34" charset="-120"/>
              </a:rPr>
              <a:t>Escribió un libro sobre las profecías y la Venida del Señor.</a:t>
            </a:r>
            <a:endParaRPr lang="en-US" sz="2400" dirty="0"/>
          </a:p>
        </p:txBody>
      </p:sp>
      <p:pic>
        <p:nvPicPr>
          <p:cNvPr id="11" name="Image 2" descr="preencoded.png"/>
          <p:cNvPicPr>
            <a:picLocks noChangeAspect="1"/>
          </p:cNvPicPr>
          <p:nvPr/>
        </p:nvPicPr>
        <p:blipFill>
          <a:blip r:embed="rId5"/>
          <a:stretch>
            <a:fillRect/>
          </a:stretch>
        </p:blipFill>
        <p:spPr>
          <a:xfrm>
            <a:off x="8759667" y="4196616"/>
            <a:ext cx="555427" cy="555427"/>
          </a:xfrm>
          <a:prstGeom prst="rect">
            <a:avLst/>
          </a:prstGeom>
        </p:spPr>
      </p:pic>
      <p:sp>
        <p:nvSpPr>
          <p:cNvPr id="12" name="Text 7"/>
          <p:cNvSpPr/>
          <p:nvPr/>
        </p:nvSpPr>
        <p:spPr>
          <a:xfrm>
            <a:off x="7481768" y="5075183"/>
            <a:ext cx="3288056" cy="1388745"/>
          </a:xfrm>
          <a:prstGeom prst="rect">
            <a:avLst/>
          </a:prstGeom>
          <a:noFill/>
          <a:ln/>
        </p:spPr>
        <p:txBody>
          <a:bodyPr wrap="square" rtlCol="0" anchor="t"/>
          <a:lstStyle/>
          <a:p>
            <a:pPr marL="0" indent="0" algn="l">
              <a:lnSpc>
                <a:spcPts val="2734"/>
              </a:lnSpc>
              <a:buNone/>
            </a:pPr>
            <a:r>
              <a:rPr lang="en-US" sz="3200" b="1" dirty="0">
                <a:solidFill>
                  <a:srgbClr val="484237"/>
                </a:solidFill>
                <a:latin typeface="Gelasio" pitchFamily="34" charset="0"/>
                <a:ea typeface="Gelasio" pitchFamily="34" charset="-122"/>
                <a:cs typeface="Gelasio" pitchFamily="34" charset="-120"/>
              </a:rPr>
              <a:t>Johann A. Bengel, ministro y teólogo luterano</a:t>
            </a:r>
            <a:endParaRPr lang="en-US" sz="3200" dirty="0"/>
          </a:p>
        </p:txBody>
      </p:sp>
      <p:sp>
        <p:nvSpPr>
          <p:cNvPr id="13" name="Text 8"/>
          <p:cNvSpPr/>
          <p:nvPr/>
        </p:nvSpPr>
        <p:spPr>
          <a:xfrm>
            <a:off x="7815024" y="6439734"/>
            <a:ext cx="2388632" cy="666512"/>
          </a:xfrm>
          <a:prstGeom prst="rect">
            <a:avLst/>
          </a:prstGeom>
          <a:noFill/>
          <a:ln/>
        </p:spPr>
        <p:txBody>
          <a:bodyPr wrap="square" rtlCol="0" anchor="t"/>
          <a:lstStyle/>
          <a:p>
            <a:pPr marL="0" indent="0" algn="l">
              <a:lnSpc>
                <a:spcPts val="2624"/>
              </a:lnSpc>
              <a:buNone/>
            </a:pPr>
            <a:r>
              <a:rPr lang="en-US" sz="2400" dirty="0">
                <a:solidFill>
                  <a:srgbClr val="746558"/>
                </a:solidFill>
                <a:latin typeface="Gelasio" pitchFamily="34" charset="0"/>
                <a:ea typeface="Gelasio" pitchFamily="34" charset="-122"/>
                <a:cs typeface="Gelasio" pitchFamily="34" charset="-120"/>
              </a:rPr>
              <a:t>Predicó el advenimiento en Alemania.</a:t>
            </a:r>
            <a:endParaRPr lang="en-US" sz="2400" dirty="0"/>
          </a:p>
        </p:txBody>
      </p:sp>
      <p:pic>
        <p:nvPicPr>
          <p:cNvPr id="14" name="Image 3" descr="preencoded.png"/>
          <p:cNvPicPr>
            <a:picLocks noChangeAspect="1"/>
          </p:cNvPicPr>
          <p:nvPr/>
        </p:nvPicPr>
        <p:blipFill>
          <a:blip r:embed="rId6"/>
          <a:stretch>
            <a:fillRect/>
          </a:stretch>
        </p:blipFill>
        <p:spPr>
          <a:xfrm>
            <a:off x="12467117" y="4138350"/>
            <a:ext cx="555427" cy="555427"/>
          </a:xfrm>
          <a:prstGeom prst="rect">
            <a:avLst/>
          </a:prstGeom>
        </p:spPr>
      </p:pic>
      <p:sp>
        <p:nvSpPr>
          <p:cNvPr id="15" name="Text 9"/>
          <p:cNvSpPr/>
          <p:nvPr/>
        </p:nvSpPr>
        <p:spPr>
          <a:xfrm>
            <a:off x="11100803" y="4935832"/>
            <a:ext cx="3288057" cy="1388745"/>
          </a:xfrm>
          <a:prstGeom prst="rect">
            <a:avLst/>
          </a:prstGeom>
          <a:noFill/>
          <a:ln/>
        </p:spPr>
        <p:txBody>
          <a:bodyPr wrap="square" rtlCol="0" anchor="t"/>
          <a:lstStyle/>
          <a:p>
            <a:pPr marL="0" indent="0" algn="l">
              <a:lnSpc>
                <a:spcPts val="2734"/>
              </a:lnSpc>
              <a:buNone/>
            </a:pPr>
            <a:r>
              <a:rPr lang="en-US" sz="3200" b="1" dirty="0">
                <a:solidFill>
                  <a:srgbClr val="484237"/>
                </a:solidFill>
                <a:latin typeface="Gelasio" pitchFamily="34" charset="0"/>
                <a:ea typeface="Gelasio" pitchFamily="34" charset="-122"/>
                <a:cs typeface="Gelasio" pitchFamily="34" charset="-120"/>
              </a:rPr>
              <a:t>François S. R. Gaussen, ministro ortodoxo</a:t>
            </a:r>
            <a:endParaRPr lang="en-US" sz="3200" dirty="0"/>
          </a:p>
        </p:txBody>
      </p:sp>
      <p:sp>
        <p:nvSpPr>
          <p:cNvPr id="16" name="Text 10"/>
          <p:cNvSpPr/>
          <p:nvPr/>
        </p:nvSpPr>
        <p:spPr>
          <a:xfrm>
            <a:off x="11435995" y="6180203"/>
            <a:ext cx="2388751" cy="666512"/>
          </a:xfrm>
          <a:prstGeom prst="rect">
            <a:avLst/>
          </a:prstGeom>
          <a:noFill/>
          <a:ln/>
        </p:spPr>
        <p:txBody>
          <a:bodyPr wrap="square" rtlCol="0" anchor="t"/>
          <a:lstStyle/>
          <a:p>
            <a:pPr marL="0" indent="0" algn="l">
              <a:lnSpc>
                <a:spcPts val="2624"/>
              </a:lnSpc>
              <a:buNone/>
            </a:pPr>
            <a:r>
              <a:rPr lang="en-US" sz="2400" dirty="0">
                <a:solidFill>
                  <a:srgbClr val="746558"/>
                </a:solidFill>
                <a:latin typeface="Gelasio" pitchFamily="34" charset="0"/>
                <a:ea typeface="Gelasio" pitchFamily="34" charset="-122"/>
                <a:cs typeface="Gelasio" pitchFamily="34" charset="-120"/>
              </a:rPr>
              <a:t>Predicó el advenimiento en Suiza y Alemania.</a:t>
            </a:r>
            <a:endParaRPr lang="en-US" sz="2400" dirty="0"/>
          </a:p>
        </p:txBody>
      </p:sp>
      <p:pic>
        <p:nvPicPr>
          <p:cNvPr id="18" name="Imagen 17">
            <a:extLst>
              <a:ext uri="{FF2B5EF4-FFF2-40B4-BE49-F238E27FC236}">
                <a16:creationId xmlns:a16="http://schemas.microsoft.com/office/drawing/2014/main" id="{B104BEA8-2479-96B4-65D8-5B0066F102DE}"/>
              </a:ext>
            </a:extLst>
          </p:cNvPr>
          <p:cNvPicPr>
            <a:picLocks noChangeAspect="1"/>
          </p:cNvPicPr>
          <p:nvPr/>
        </p:nvPicPr>
        <p:blipFill rotWithShape="1">
          <a:blip r:embed="rId7"/>
          <a:srcRect l="19720" t="12435" r="13682" b="46462"/>
          <a:stretch/>
        </p:blipFill>
        <p:spPr>
          <a:xfrm>
            <a:off x="11179385" y="2241361"/>
            <a:ext cx="2575463" cy="2505589"/>
          </a:xfrm>
          <a:prstGeom prst="rect">
            <a:avLst/>
          </a:prstGeom>
        </p:spPr>
      </p:pic>
      <p:pic>
        <p:nvPicPr>
          <p:cNvPr id="19" name="Imagen 18">
            <a:extLst>
              <a:ext uri="{FF2B5EF4-FFF2-40B4-BE49-F238E27FC236}">
                <a16:creationId xmlns:a16="http://schemas.microsoft.com/office/drawing/2014/main" id="{95AC9A53-F794-2791-61BC-F9FB8226590E}"/>
              </a:ext>
            </a:extLst>
          </p:cNvPr>
          <p:cNvPicPr>
            <a:picLocks noChangeAspect="1"/>
          </p:cNvPicPr>
          <p:nvPr/>
        </p:nvPicPr>
        <p:blipFill>
          <a:blip r:embed="rId8"/>
          <a:stretch>
            <a:fillRect/>
          </a:stretch>
        </p:blipFill>
        <p:spPr>
          <a:xfrm>
            <a:off x="7815024" y="2241361"/>
            <a:ext cx="2388632" cy="2504814"/>
          </a:xfrm>
          <a:prstGeom prst="rect">
            <a:avLst/>
          </a:prstGeom>
        </p:spPr>
      </p:pic>
      <p:pic>
        <p:nvPicPr>
          <p:cNvPr id="20" name="Imagen 19">
            <a:extLst>
              <a:ext uri="{FF2B5EF4-FFF2-40B4-BE49-F238E27FC236}">
                <a16:creationId xmlns:a16="http://schemas.microsoft.com/office/drawing/2014/main" id="{FE9276B8-90E1-4EEB-B14D-238689B73EFE}"/>
              </a:ext>
            </a:extLst>
          </p:cNvPr>
          <p:cNvPicPr>
            <a:picLocks noChangeAspect="1"/>
          </p:cNvPicPr>
          <p:nvPr/>
        </p:nvPicPr>
        <p:blipFill rotWithShape="1">
          <a:blip r:embed="rId9"/>
          <a:srcRect l="19610" t="21455" r="16310" b="29554"/>
          <a:stretch/>
        </p:blipFill>
        <p:spPr>
          <a:xfrm>
            <a:off x="4583168" y="2229801"/>
            <a:ext cx="2575131" cy="2615138"/>
          </a:xfrm>
          <a:prstGeom prst="rect">
            <a:avLst/>
          </a:prstGeom>
        </p:spPr>
      </p:pic>
      <p:pic>
        <p:nvPicPr>
          <p:cNvPr id="1026" name="Picture 2" descr="Reverend Joseph Wolff (1795–1862) | Art UK">
            <a:extLst>
              <a:ext uri="{FF2B5EF4-FFF2-40B4-BE49-F238E27FC236}">
                <a16:creationId xmlns:a16="http://schemas.microsoft.com/office/drawing/2014/main" id="{1132347A-9CA6-344E-8123-E2C46CC5A879}"/>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045142" y="2229800"/>
            <a:ext cx="2348364" cy="2751419"/>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name="Slide 5">
    <p:spTree>
      <p:nvGrpSpPr>
        <p:cNvPr id="1" name=""/>
        <p:cNvGrpSpPr/>
        <p:nvPr/>
      </p:nvGrpSpPr>
      <p:grpSpPr>
        <a:xfrm>
          <a:off x="0" y="0"/>
          <a:ext cx="0" cy="0"/>
          <a:chOff x="0" y="0"/>
          <a:chExt cx="0" cy="0"/>
        </a:xfrm>
      </p:grpSpPr>
      <p:sp>
        <p:nvSpPr>
          <p:cNvPr id="2" name="Shape 0"/>
          <p:cNvSpPr/>
          <p:nvPr/>
        </p:nvSpPr>
        <p:spPr>
          <a:xfrm>
            <a:off x="0" y="0"/>
            <a:ext cx="14630400" cy="8229600"/>
          </a:xfrm>
          <a:prstGeom prst="rect">
            <a:avLst/>
          </a:prstGeom>
          <a:solidFill>
            <a:srgbClr val="DDCFBB"/>
          </a:solidFill>
          <a:ln/>
        </p:spPr>
        <p:txBody>
          <a:bodyPr/>
          <a:lstStyle/>
          <a:p>
            <a:endParaRPr lang="es-VE"/>
          </a:p>
        </p:txBody>
      </p:sp>
      <p:sp>
        <p:nvSpPr>
          <p:cNvPr id="3" name="Shape 1"/>
          <p:cNvSpPr/>
          <p:nvPr/>
        </p:nvSpPr>
        <p:spPr>
          <a:xfrm>
            <a:off x="0" y="0"/>
            <a:ext cx="14630400" cy="8229600"/>
          </a:xfrm>
          <a:prstGeom prst="rect">
            <a:avLst/>
          </a:prstGeom>
          <a:solidFill>
            <a:srgbClr val="F9F6F0"/>
          </a:solidFill>
          <a:ln/>
        </p:spPr>
        <p:txBody>
          <a:bodyPr/>
          <a:lstStyle/>
          <a:p>
            <a:endParaRPr lang="es-VE"/>
          </a:p>
        </p:txBody>
      </p:sp>
      <p:pic>
        <p:nvPicPr>
          <p:cNvPr id="4" name="Image 0" descr="preencoded.png"/>
          <p:cNvPicPr>
            <a:picLocks noChangeAspect="1"/>
          </p:cNvPicPr>
          <p:nvPr/>
        </p:nvPicPr>
        <p:blipFill>
          <a:blip r:embed="rId3"/>
          <a:stretch>
            <a:fillRect/>
          </a:stretch>
        </p:blipFill>
        <p:spPr>
          <a:xfrm>
            <a:off x="0" y="0"/>
            <a:ext cx="14630400" cy="8229600"/>
          </a:xfrm>
          <a:prstGeom prst="rect">
            <a:avLst/>
          </a:prstGeom>
        </p:spPr>
      </p:pic>
      <p:sp>
        <p:nvSpPr>
          <p:cNvPr id="5" name="Shape 2"/>
          <p:cNvSpPr/>
          <p:nvPr/>
        </p:nvSpPr>
        <p:spPr>
          <a:xfrm>
            <a:off x="0" y="0"/>
            <a:ext cx="14630400" cy="8229600"/>
          </a:xfrm>
          <a:prstGeom prst="rect">
            <a:avLst/>
          </a:prstGeom>
          <a:solidFill>
            <a:srgbClr val="F9F6F0">
              <a:alpha val="85000"/>
            </a:srgbClr>
          </a:solidFill>
          <a:ln/>
        </p:spPr>
        <p:txBody>
          <a:bodyPr/>
          <a:lstStyle/>
          <a:p>
            <a:endParaRPr lang="es-VE"/>
          </a:p>
        </p:txBody>
      </p:sp>
      <p:sp>
        <p:nvSpPr>
          <p:cNvPr id="6" name="Text 3"/>
          <p:cNvSpPr/>
          <p:nvPr/>
        </p:nvSpPr>
        <p:spPr>
          <a:xfrm>
            <a:off x="2370831" y="305918"/>
            <a:ext cx="8668822" cy="694373"/>
          </a:xfrm>
          <a:prstGeom prst="rect">
            <a:avLst/>
          </a:prstGeom>
          <a:noFill/>
          <a:ln/>
        </p:spPr>
        <p:txBody>
          <a:bodyPr wrap="none" rtlCol="0" anchor="t"/>
          <a:lstStyle/>
          <a:p>
            <a:pPr marL="0" indent="0">
              <a:lnSpc>
                <a:spcPts val="5468"/>
              </a:lnSpc>
              <a:buNone/>
            </a:pPr>
            <a:r>
              <a:rPr lang="en-US" sz="4374" b="1" dirty="0">
                <a:solidFill>
                  <a:srgbClr val="484237"/>
                </a:solidFill>
                <a:latin typeface="Gelasio" pitchFamily="34" charset="0"/>
                <a:ea typeface="Gelasio" pitchFamily="34" charset="-122"/>
              </a:rPr>
              <a:t>Sucesos sobrenaturales que impactaron</a:t>
            </a:r>
          </a:p>
          <a:p>
            <a:pPr marL="0" indent="0" algn="ctr">
              <a:lnSpc>
                <a:spcPts val="5468"/>
              </a:lnSpc>
              <a:buNone/>
            </a:pPr>
            <a:r>
              <a:rPr lang="en-US" sz="4374" b="1" dirty="0">
                <a:solidFill>
                  <a:srgbClr val="484237"/>
                </a:solidFill>
                <a:latin typeface="Gelasio" pitchFamily="34" charset="0"/>
                <a:ea typeface="Gelasio" pitchFamily="34" charset="-122"/>
              </a:rPr>
              <a:t>al mundo  </a:t>
            </a:r>
            <a:endParaRPr lang="en-US" sz="4374" dirty="0"/>
          </a:p>
        </p:txBody>
      </p:sp>
      <p:sp>
        <p:nvSpPr>
          <p:cNvPr id="8" name="Text 5"/>
          <p:cNvSpPr/>
          <p:nvPr/>
        </p:nvSpPr>
        <p:spPr>
          <a:xfrm>
            <a:off x="344118" y="3132407"/>
            <a:ext cx="10554414" cy="666512"/>
          </a:xfrm>
          <a:prstGeom prst="rect">
            <a:avLst/>
          </a:prstGeom>
          <a:noFill/>
          <a:ln/>
        </p:spPr>
        <p:txBody>
          <a:bodyPr wrap="square" rtlCol="0" anchor="t"/>
          <a:lstStyle/>
          <a:p>
            <a:pPr marL="0" indent="0">
              <a:lnSpc>
                <a:spcPts val="2624"/>
              </a:lnSpc>
              <a:buNone/>
            </a:pPr>
            <a:r>
              <a:rPr lang="en-US" sz="4000" b="1" dirty="0">
                <a:solidFill>
                  <a:srgbClr val="746558"/>
                </a:solidFill>
                <a:latin typeface="Gelasio" pitchFamily="34" charset="0"/>
                <a:ea typeface="Gelasio" pitchFamily="34" charset="-122"/>
              </a:rPr>
              <a:t>Gran </a:t>
            </a:r>
            <a:r>
              <a:rPr lang="en-US" sz="4000" b="1" dirty="0" err="1">
                <a:solidFill>
                  <a:srgbClr val="746558"/>
                </a:solidFill>
                <a:latin typeface="Gelasio" pitchFamily="34" charset="0"/>
                <a:ea typeface="Gelasio" pitchFamily="34" charset="-122"/>
              </a:rPr>
              <a:t>caida</a:t>
            </a:r>
            <a:r>
              <a:rPr lang="en-US" sz="4000" b="1" dirty="0">
                <a:solidFill>
                  <a:srgbClr val="746558"/>
                </a:solidFill>
                <a:latin typeface="Gelasio" pitchFamily="34" charset="0"/>
                <a:ea typeface="Gelasio" pitchFamily="34" charset="-122"/>
              </a:rPr>
              <a:t> de las </a:t>
            </a:r>
            <a:r>
              <a:rPr lang="en-US" sz="4000" b="1" dirty="0" err="1">
                <a:solidFill>
                  <a:srgbClr val="746558"/>
                </a:solidFill>
                <a:latin typeface="Gelasio" pitchFamily="34" charset="0"/>
                <a:ea typeface="Gelasio" pitchFamily="34" charset="-122"/>
              </a:rPr>
              <a:t>estrellas</a:t>
            </a:r>
            <a:r>
              <a:rPr lang="en-US" sz="4000" b="1" dirty="0">
                <a:solidFill>
                  <a:srgbClr val="746558"/>
                </a:solidFill>
                <a:latin typeface="Gelasio" pitchFamily="34" charset="0"/>
                <a:ea typeface="Gelasio" pitchFamily="34" charset="-122"/>
              </a:rPr>
              <a:t> en 1833. </a:t>
            </a:r>
          </a:p>
          <a:p>
            <a:pPr marL="0" indent="0">
              <a:lnSpc>
                <a:spcPts val="2624"/>
              </a:lnSpc>
              <a:buNone/>
            </a:pPr>
            <a:r>
              <a:rPr lang="en-US" sz="4000" b="1" dirty="0">
                <a:solidFill>
                  <a:srgbClr val="746558"/>
                </a:solidFill>
                <a:latin typeface="Gelasio" pitchFamily="34" charset="0"/>
                <a:ea typeface="Gelasio" pitchFamily="34" charset="-122"/>
              </a:rPr>
              <a:t>La </a:t>
            </a:r>
            <a:r>
              <a:rPr lang="en-US" sz="4000" b="1" dirty="0" err="1">
                <a:solidFill>
                  <a:srgbClr val="746558"/>
                </a:solidFill>
                <a:latin typeface="Gelasio" pitchFamily="34" charset="0"/>
                <a:ea typeface="Gelasio" pitchFamily="34" charset="-122"/>
              </a:rPr>
              <a:t>gente</a:t>
            </a:r>
            <a:r>
              <a:rPr lang="en-US" sz="4000" b="1" dirty="0">
                <a:solidFill>
                  <a:srgbClr val="746558"/>
                </a:solidFill>
                <a:latin typeface="Gelasio" pitchFamily="34" charset="0"/>
                <a:ea typeface="Gelasio" pitchFamily="34" charset="-122"/>
              </a:rPr>
              <a:t> </a:t>
            </a:r>
            <a:r>
              <a:rPr lang="en-US" sz="4000" b="1" dirty="0" err="1">
                <a:solidFill>
                  <a:srgbClr val="746558"/>
                </a:solidFill>
                <a:latin typeface="Gelasio" pitchFamily="34" charset="0"/>
                <a:ea typeface="Gelasio" pitchFamily="34" charset="-122"/>
              </a:rPr>
              <a:t>penso</a:t>
            </a:r>
            <a:r>
              <a:rPr lang="en-US" sz="4000" b="1" dirty="0">
                <a:solidFill>
                  <a:srgbClr val="746558"/>
                </a:solidFill>
                <a:latin typeface="Gelasio" pitchFamily="34" charset="0"/>
                <a:ea typeface="Gelasio" pitchFamily="34" charset="-122"/>
              </a:rPr>
              <a:t> que </a:t>
            </a:r>
            <a:r>
              <a:rPr lang="en-US" sz="4000" b="1" dirty="0" err="1">
                <a:solidFill>
                  <a:srgbClr val="746558"/>
                </a:solidFill>
                <a:latin typeface="Gelasio" pitchFamily="34" charset="0"/>
                <a:ea typeface="Gelasio" pitchFamily="34" charset="-122"/>
              </a:rPr>
              <a:t>el</a:t>
            </a:r>
            <a:r>
              <a:rPr lang="en-US" sz="4000" b="1" dirty="0">
                <a:solidFill>
                  <a:srgbClr val="746558"/>
                </a:solidFill>
                <a:latin typeface="Gelasio" pitchFamily="34" charset="0"/>
                <a:ea typeface="Gelasio" pitchFamily="34" charset="-122"/>
              </a:rPr>
              <a:t> Cielo se </a:t>
            </a:r>
            <a:r>
              <a:rPr lang="en-US" sz="4000" b="1" dirty="0" err="1">
                <a:solidFill>
                  <a:srgbClr val="746558"/>
                </a:solidFill>
                <a:latin typeface="Gelasio" pitchFamily="34" charset="0"/>
                <a:ea typeface="Gelasio" pitchFamily="34" charset="-122"/>
              </a:rPr>
              <a:t>iba</a:t>
            </a:r>
            <a:r>
              <a:rPr lang="en-US" sz="4000" b="1" dirty="0">
                <a:solidFill>
                  <a:srgbClr val="746558"/>
                </a:solidFill>
                <a:latin typeface="Gelasio" pitchFamily="34" charset="0"/>
                <a:ea typeface="Gelasio" pitchFamily="34" charset="-122"/>
              </a:rPr>
              <a:t> a </a:t>
            </a:r>
            <a:r>
              <a:rPr lang="en-US" sz="4000" b="1" dirty="0" err="1">
                <a:solidFill>
                  <a:srgbClr val="746558"/>
                </a:solidFill>
                <a:latin typeface="Gelasio" pitchFamily="34" charset="0"/>
                <a:ea typeface="Gelasio" pitchFamily="34" charset="-122"/>
              </a:rPr>
              <a:t>caer</a:t>
            </a:r>
            <a:endParaRPr lang="en-US" sz="4000" b="1" dirty="0">
              <a:solidFill>
                <a:srgbClr val="746558"/>
              </a:solidFill>
              <a:latin typeface="Gelasio" pitchFamily="34" charset="0"/>
              <a:ea typeface="Gelasio" pitchFamily="34" charset="-122"/>
            </a:endParaRPr>
          </a:p>
          <a:p>
            <a:pPr marL="0" indent="0">
              <a:lnSpc>
                <a:spcPts val="2624"/>
              </a:lnSpc>
              <a:buNone/>
            </a:pPr>
            <a:r>
              <a:rPr lang="en-US" sz="4000" b="1" dirty="0" err="1">
                <a:solidFill>
                  <a:srgbClr val="746558"/>
                </a:solidFill>
                <a:latin typeface="Gelasio" pitchFamily="34" charset="0"/>
                <a:ea typeface="Gelasio" pitchFamily="34" charset="-122"/>
              </a:rPr>
              <a:t>Otros</a:t>
            </a:r>
            <a:r>
              <a:rPr lang="en-US" sz="4000" b="1" dirty="0">
                <a:solidFill>
                  <a:srgbClr val="746558"/>
                </a:solidFill>
                <a:latin typeface="Gelasio" pitchFamily="34" charset="0"/>
                <a:ea typeface="Gelasio" pitchFamily="34" charset="-122"/>
              </a:rPr>
              <a:t> que Jesus </a:t>
            </a:r>
            <a:r>
              <a:rPr lang="en-US" sz="4000" b="1" dirty="0" err="1">
                <a:solidFill>
                  <a:srgbClr val="746558"/>
                </a:solidFill>
                <a:latin typeface="Gelasio" pitchFamily="34" charset="0"/>
                <a:ea typeface="Gelasio" pitchFamily="34" charset="-122"/>
              </a:rPr>
              <a:t>iba</a:t>
            </a:r>
            <a:r>
              <a:rPr lang="en-US" sz="4000" b="1" dirty="0">
                <a:solidFill>
                  <a:srgbClr val="746558"/>
                </a:solidFill>
                <a:latin typeface="Gelasio" pitchFamily="34" charset="0"/>
                <a:ea typeface="Gelasio" pitchFamily="34" charset="-122"/>
              </a:rPr>
              <a:t> a </a:t>
            </a:r>
            <a:r>
              <a:rPr lang="en-US" sz="4000" b="1" dirty="0" err="1">
                <a:solidFill>
                  <a:srgbClr val="746558"/>
                </a:solidFill>
                <a:latin typeface="Gelasio" pitchFamily="34" charset="0"/>
                <a:ea typeface="Gelasio" pitchFamily="34" charset="-122"/>
              </a:rPr>
              <a:t>venir</a:t>
            </a:r>
            <a:r>
              <a:rPr lang="en-US" sz="4000" b="1" dirty="0">
                <a:solidFill>
                  <a:srgbClr val="746558"/>
                </a:solidFill>
                <a:latin typeface="Gelasio" pitchFamily="34" charset="0"/>
                <a:ea typeface="Gelasio" pitchFamily="34" charset="-122"/>
              </a:rPr>
              <a:t>  </a:t>
            </a:r>
            <a:endParaRPr lang="en-US" sz="4000" b="1" dirty="0"/>
          </a:p>
        </p:txBody>
      </p:sp>
      <p:sp>
        <p:nvSpPr>
          <p:cNvPr id="9" name="Text 6"/>
          <p:cNvSpPr/>
          <p:nvPr/>
        </p:nvSpPr>
        <p:spPr>
          <a:xfrm>
            <a:off x="485239" y="5915461"/>
            <a:ext cx="10554414" cy="333256"/>
          </a:xfrm>
          <a:prstGeom prst="rect">
            <a:avLst/>
          </a:prstGeom>
          <a:noFill/>
          <a:ln/>
        </p:spPr>
        <p:txBody>
          <a:bodyPr wrap="none" rtlCol="0" anchor="t"/>
          <a:lstStyle/>
          <a:p>
            <a:pPr marL="0" indent="0">
              <a:lnSpc>
                <a:spcPts val="2624"/>
              </a:lnSpc>
              <a:buNone/>
            </a:pPr>
            <a:r>
              <a:rPr lang="en-US" sz="4000" b="1" dirty="0">
                <a:solidFill>
                  <a:srgbClr val="746558"/>
                </a:solidFill>
                <a:latin typeface="Gelasio" pitchFamily="34" charset="0"/>
                <a:ea typeface="Gelasio" pitchFamily="34" charset="-122"/>
                <a:cs typeface="Gelasio" pitchFamily="34" charset="-120"/>
              </a:rPr>
              <a:t>El gran </a:t>
            </a:r>
            <a:r>
              <a:rPr lang="en-US" sz="4000" b="1" dirty="0" err="1">
                <a:solidFill>
                  <a:srgbClr val="746558"/>
                </a:solidFill>
                <a:latin typeface="Gelasio" pitchFamily="34" charset="0"/>
                <a:ea typeface="Gelasio" pitchFamily="34" charset="-122"/>
                <a:cs typeface="Gelasio" pitchFamily="34" charset="-120"/>
              </a:rPr>
              <a:t>cometa</a:t>
            </a:r>
            <a:r>
              <a:rPr lang="en-US" sz="4000" b="1" dirty="0">
                <a:solidFill>
                  <a:srgbClr val="746558"/>
                </a:solidFill>
                <a:latin typeface="Gelasio" pitchFamily="34" charset="0"/>
                <a:ea typeface="Gelasio" pitchFamily="34" charset="-122"/>
                <a:cs typeface="Gelasio" pitchFamily="34" charset="-120"/>
              </a:rPr>
              <a:t> de 1843</a:t>
            </a:r>
          </a:p>
          <a:p>
            <a:pPr marL="0" indent="0">
              <a:lnSpc>
                <a:spcPts val="2624"/>
              </a:lnSpc>
              <a:buNone/>
            </a:pPr>
            <a:r>
              <a:rPr lang="en-US" sz="4000" b="1" dirty="0" err="1">
                <a:solidFill>
                  <a:srgbClr val="746558"/>
                </a:solidFill>
                <a:latin typeface="Gelasio" pitchFamily="34" charset="0"/>
                <a:ea typeface="Gelasio" pitchFamily="34" charset="-122"/>
              </a:rPr>
              <a:t>Cuya</a:t>
            </a:r>
            <a:r>
              <a:rPr lang="en-US" sz="4000" b="1" dirty="0">
                <a:solidFill>
                  <a:srgbClr val="746558"/>
                </a:solidFill>
                <a:latin typeface="Gelasio" pitchFamily="34" charset="0"/>
                <a:ea typeface="Gelasio" pitchFamily="34" charset="-122"/>
              </a:rPr>
              <a:t> </a:t>
            </a:r>
            <a:r>
              <a:rPr lang="en-US" sz="4000" b="1" dirty="0" err="1">
                <a:solidFill>
                  <a:srgbClr val="746558"/>
                </a:solidFill>
                <a:latin typeface="Gelasio" pitchFamily="34" charset="0"/>
                <a:ea typeface="Gelasio" pitchFamily="34" charset="-122"/>
              </a:rPr>
              <a:t>estela</a:t>
            </a:r>
            <a:r>
              <a:rPr lang="en-US" sz="4000" b="1" dirty="0">
                <a:solidFill>
                  <a:srgbClr val="746558"/>
                </a:solidFill>
                <a:latin typeface="Gelasio" pitchFamily="34" charset="0"/>
                <a:ea typeface="Gelasio" pitchFamily="34" charset="-122"/>
              </a:rPr>
              <a:t> </a:t>
            </a:r>
            <a:r>
              <a:rPr lang="en-US" sz="4000" b="1" dirty="0" err="1">
                <a:solidFill>
                  <a:srgbClr val="746558"/>
                </a:solidFill>
                <a:latin typeface="Gelasio" pitchFamily="34" charset="0"/>
                <a:ea typeface="Gelasio" pitchFamily="34" charset="-122"/>
              </a:rPr>
              <a:t>supero</a:t>
            </a:r>
            <a:r>
              <a:rPr lang="en-US" sz="4000" b="1" dirty="0">
                <a:solidFill>
                  <a:srgbClr val="746558"/>
                </a:solidFill>
                <a:latin typeface="Gelasio" pitchFamily="34" charset="0"/>
                <a:ea typeface="Gelasio" pitchFamily="34" charset="-122"/>
              </a:rPr>
              <a:t> </a:t>
            </a:r>
            <a:r>
              <a:rPr lang="en-US" sz="4000" b="1" dirty="0" err="1">
                <a:solidFill>
                  <a:srgbClr val="746558"/>
                </a:solidFill>
                <a:latin typeface="Gelasio" pitchFamily="34" charset="0"/>
                <a:ea typeface="Gelasio" pitchFamily="34" charset="-122"/>
              </a:rPr>
              <a:t>los</a:t>
            </a:r>
            <a:r>
              <a:rPr lang="en-US" sz="4000" b="1" dirty="0">
                <a:solidFill>
                  <a:srgbClr val="746558"/>
                </a:solidFill>
                <a:latin typeface="Gelasio" pitchFamily="34" charset="0"/>
                <a:ea typeface="Gelasio" pitchFamily="34" charset="-122"/>
              </a:rPr>
              <a:t> 300 </a:t>
            </a:r>
            <a:r>
              <a:rPr lang="en-US" sz="4000" b="1" dirty="0" err="1">
                <a:solidFill>
                  <a:srgbClr val="746558"/>
                </a:solidFill>
                <a:latin typeface="Gelasio" pitchFamily="34" charset="0"/>
                <a:ea typeface="Gelasio" pitchFamily="34" charset="-122"/>
              </a:rPr>
              <a:t>millones</a:t>
            </a:r>
            <a:endParaRPr lang="en-US" sz="4000" b="1" dirty="0">
              <a:solidFill>
                <a:srgbClr val="746558"/>
              </a:solidFill>
              <a:latin typeface="Gelasio" pitchFamily="34" charset="0"/>
              <a:ea typeface="Gelasio" pitchFamily="34" charset="-122"/>
            </a:endParaRPr>
          </a:p>
          <a:p>
            <a:pPr marL="0" indent="0">
              <a:lnSpc>
                <a:spcPts val="2624"/>
              </a:lnSpc>
              <a:buNone/>
            </a:pPr>
            <a:r>
              <a:rPr lang="en-US" sz="4000" b="1" dirty="0">
                <a:solidFill>
                  <a:srgbClr val="746558"/>
                </a:solidFill>
                <a:latin typeface="Gelasio" pitchFamily="34" charset="0"/>
                <a:ea typeface="Gelasio" pitchFamily="34" charset="-122"/>
              </a:rPr>
              <a:t>De </a:t>
            </a:r>
            <a:r>
              <a:rPr lang="en-US" sz="4000" b="1" dirty="0" err="1">
                <a:solidFill>
                  <a:srgbClr val="746558"/>
                </a:solidFill>
                <a:latin typeface="Gelasio" pitchFamily="34" charset="0"/>
                <a:ea typeface="Gelasio" pitchFamily="34" charset="-122"/>
              </a:rPr>
              <a:t>kilometros</a:t>
            </a:r>
            <a:endParaRPr lang="en-US" sz="4000" b="1" dirty="0"/>
          </a:p>
        </p:txBody>
      </p:sp>
      <p:pic>
        <p:nvPicPr>
          <p:cNvPr id="11" name="Imagen 10">
            <a:extLst>
              <a:ext uri="{FF2B5EF4-FFF2-40B4-BE49-F238E27FC236}">
                <a16:creationId xmlns:a16="http://schemas.microsoft.com/office/drawing/2014/main" id="{C288FEFE-1163-65D8-7737-334FB5436E79}"/>
              </a:ext>
            </a:extLst>
          </p:cNvPr>
          <p:cNvPicPr>
            <a:picLocks noChangeAspect="1"/>
          </p:cNvPicPr>
          <p:nvPr/>
        </p:nvPicPr>
        <p:blipFill>
          <a:blip r:embed="rId4"/>
          <a:stretch>
            <a:fillRect/>
          </a:stretch>
        </p:blipFill>
        <p:spPr>
          <a:xfrm>
            <a:off x="9009076" y="5081798"/>
            <a:ext cx="4604346" cy="3000499"/>
          </a:xfrm>
          <a:prstGeom prst="rect">
            <a:avLst/>
          </a:prstGeom>
        </p:spPr>
      </p:pic>
      <p:pic>
        <p:nvPicPr>
          <p:cNvPr id="14" name="Imagen 13">
            <a:extLst>
              <a:ext uri="{FF2B5EF4-FFF2-40B4-BE49-F238E27FC236}">
                <a16:creationId xmlns:a16="http://schemas.microsoft.com/office/drawing/2014/main" id="{FE1B6F44-DFA7-7597-DA90-7DB616294BCB}"/>
              </a:ext>
            </a:extLst>
          </p:cNvPr>
          <p:cNvPicPr>
            <a:picLocks noChangeAspect="1"/>
          </p:cNvPicPr>
          <p:nvPr/>
        </p:nvPicPr>
        <p:blipFill>
          <a:blip r:embed="rId5"/>
          <a:stretch>
            <a:fillRect/>
          </a:stretch>
        </p:blipFill>
        <p:spPr>
          <a:xfrm>
            <a:off x="9009076" y="1699821"/>
            <a:ext cx="4480478" cy="3182406"/>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name="Slide 9">
    <p:spTree>
      <p:nvGrpSpPr>
        <p:cNvPr id="1" name=""/>
        <p:cNvGrpSpPr/>
        <p:nvPr/>
      </p:nvGrpSpPr>
      <p:grpSpPr>
        <a:xfrm>
          <a:off x="0" y="0"/>
          <a:ext cx="0" cy="0"/>
          <a:chOff x="0" y="0"/>
          <a:chExt cx="0" cy="0"/>
        </a:xfrm>
      </p:grpSpPr>
      <p:sp>
        <p:nvSpPr>
          <p:cNvPr id="2" name="Shape 0"/>
          <p:cNvSpPr/>
          <p:nvPr/>
        </p:nvSpPr>
        <p:spPr>
          <a:xfrm>
            <a:off x="0" y="0"/>
            <a:ext cx="14630400" cy="8229600"/>
          </a:xfrm>
          <a:prstGeom prst="rect">
            <a:avLst/>
          </a:prstGeom>
          <a:solidFill>
            <a:srgbClr val="DDCFBB"/>
          </a:solidFill>
          <a:ln/>
        </p:spPr>
        <p:txBody>
          <a:bodyPr/>
          <a:lstStyle/>
          <a:p>
            <a:endParaRPr lang="es-VE"/>
          </a:p>
        </p:txBody>
      </p:sp>
      <p:sp>
        <p:nvSpPr>
          <p:cNvPr id="3" name="Shape 1"/>
          <p:cNvSpPr/>
          <p:nvPr/>
        </p:nvSpPr>
        <p:spPr>
          <a:xfrm>
            <a:off x="0" y="0"/>
            <a:ext cx="14630400" cy="8229600"/>
          </a:xfrm>
          <a:prstGeom prst="rect">
            <a:avLst/>
          </a:prstGeom>
          <a:solidFill>
            <a:srgbClr val="F9F6F0"/>
          </a:solidFill>
          <a:ln/>
        </p:spPr>
        <p:txBody>
          <a:bodyPr/>
          <a:lstStyle/>
          <a:p>
            <a:endParaRPr lang="es-VE"/>
          </a:p>
        </p:txBody>
      </p:sp>
      <p:sp>
        <p:nvSpPr>
          <p:cNvPr id="5" name="Text 2"/>
          <p:cNvSpPr/>
          <p:nvPr/>
        </p:nvSpPr>
        <p:spPr>
          <a:xfrm>
            <a:off x="6190202" y="603714"/>
            <a:ext cx="7477601" cy="1388745"/>
          </a:xfrm>
          <a:prstGeom prst="rect">
            <a:avLst/>
          </a:prstGeom>
          <a:noFill/>
          <a:ln/>
        </p:spPr>
        <p:txBody>
          <a:bodyPr wrap="square" rtlCol="0" anchor="t"/>
          <a:lstStyle/>
          <a:p>
            <a:pPr marL="0" indent="0" algn="ctr">
              <a:lnSpc>
                <a:spcPts val="5468"/>
              </a:lnSpc>
              <a:buNone/>
            </a:pPr>
            <a:r>
              <a:rPr lang="en-US" sz="4374" b="1" dirty="0">
                <a:solidFill>
                  <a:srgbClr val="484237"/>
                </a:solidFill>
                <a:latin typeface="Gelasio" pitchFamily="34" charset="0"/>
                <a:ea typeface="Gelasio" pitchFamily="34" charset="-122"/>
                <a:cs typeface="Gelasio" pitchFamily="34" charset="-120"/>
              </a:rPr>
              <a:t>William Miller y el despertar </a:t>
            </a:r>
            <a:r>
              <a:rPr lang="en-US" sz="4374" b="1" dirty="0" err="1">
                <a:solidFill>
                  <a:srgbClr val="484237"/>
                </a:solidFill>
                <a:latin typeface="Gelasio" pitchFamily="34" charset="0"/>
                <a:ea typeface="Gelasio" pitchFamily="34" charset="-122"/>
                <a:cs typeface="Gelasio" pitchFamily="34" charset="-120"/>
              </a:rPr>
              <a:t>adventista</a:t>
            </a:r>
            <a:endParaRPr lang="en-US" sz="4374" dirty="0"/>
          </a:p>
        </p:txBody>
      </p:sp>
      <p:sp>
        <p:nvSpPr>
          <p:cNvPr id="6" name="Text 3"/>
          <p:cNvSpPr/>
          <p:nvPr/>
        </p:nvSpPr>
        <p:spPr>
          <a:xfrm>
            <a:off x="6229771" y="2730817"/>
            <a:ext cx="7935523" cy="1999536"/>
          </a:xfrm>
          <a:prstGeom prst="rect">
            <a:avLst/>
          </a:prstGeom>
          <a:noFill/>
          <a:ln/>
        </p:spPr>
        <p:txBody>
          <a:bodyPr wrap="square" rtlCol="0" anchor="t"/>
          <a:lstStyle/>
          <a:p>
            <a:pPr marL="0" indent="0">
              <a:lnSpc>
                <a:spcPts val="2624"/>
              </a:lnSpc>
              <a:buNone/>
            </a:pPr>
            <a:r>
              <a:rPr lang="en-US" sz="3200" dirty="0">
                <a:solidFill>
                  <a:srgbClr val="746558"/>
                </a:solidFill>
                <a:latin typeface="Gelasio" pitchFamily="34" charset="0"/>
                <a:ea typeface="Gelasio" pitchFamily="34" charset="-122"/>
                <a:cs typeface="Gelasio" pitchFamily="34" charset="-120"/>
              </a:rPr>
              <a:t>William Miller, un granjero bautista que concentró su estudio en la profecía de Daniel 8:14, finalmente publicó sus hallazgos. Miles al estudiarlos se convencieron y se unieron a la proclamación del mensaje </a:t>
            </a:r>
            <a:r>
              <a:rPr lang="en-US" sz="3200" dirty="0" err="1">
                <a:solidFill>
                  <a:srgbClr val="746558"/>
                </a:solidFill>
                <a:latin typeface="Gelasio" pitchFamily="34" charset="0"/>
                <a:ea typeface="Gelasio" pitchFamily="34" charset="-122"/>
                <a:cs typeface="Gelasio" pitchFamily="34" charset="-120"/>
              </a:rPr>
              <a:t>adventista</a:t>
            </a:r>
            <a:r>
              <a:rPr lang="en-US" sz="3200" dirty="0">
                <a:solidFill>
                  <a:srgbClr val="746558"/>
                </a:solidFill>
                <a:latin typeface="Gelasio" pitchFamily="34" charset="0"/>
                <a:ea typeface="Gelasio" pitchFamily="34" charset="-122"/>
                <a:cs typeface="Gelasio" pitchFamily="34" charset="-120"/>
              </a:rPr>
              <a:t>. Miller calculó el fin de este período para el 22 de octubre de 1844. </a:t>
            </a:r>
            <a:endParaRPr lang="en-US" sz="3200" dirty="0"/>
          </a:p>
        </p:txBody>
      </p:sp>
      <p:sp>
        <p:nvSpPr>
          <p:cNvPr id="7" name="Text 4"/>
          <p:cNvSpPr/>
          <p:nvPr/>
        </p:nvSpPr>
        <p:spPr>
          <a:xfrm>
            <a:off x="6229771" y="5660052"/>
            <a:ext cx="7477601" cy="333256"/>
          </a:xfrm>
          <a:prstGeom prst="rect">
            <a:avLst/>
          </a:prstGeom>
          <a:noFill/>
          <a:ln/>
        </p:spPr>
        <p:txBody>
          <a:bodyPr wrap="none" rtlCol="0" anchor="t"/>
          <a:lstStyle/>
          <a:p>
            <a:pPr marL="0" indent="0">
              <a:lnSpc>
                <a:spcPts val="2624"/>
              </a:lnSpc>
              <a:buNone/>
            </a:pPr>
            <a:r>
              <a:rPr lang="en-US" sz="3200" dirty="0">
                <a:solidFill>
                  <a:srgbClr val="746558"/>
                </a:solidFill>
                <a:latin typeface="Gelasio" pitchFamily="34" charset="0"/>
                <a:ea typeface="Gelasio" pitchFamily="34" charset="-122"/>
                <a:cs typeface="Gelasio" pitchFamily="34" charset="-120"/>
              </a:rPr>
              <a:t>Este despertar </a:t>
            </a:r>
            <a:r>
              <a:rPr lang="en-US" sz="3200" dirty="0" err="1">
                <a:solidFill>
                  <a:srgbClr val="746558"/>
                </a:solidFill>
                <a:latin typeface="Gelasio" pitchFamily="34" charset="0"/>
                <a:ea typeface="Gelasio" pitchFamily="34" charset="-122"/>
                <a:cs typeface="Gelasio" pitchFamily="34" charset="-120"/>
              </a:rPr>
              <a:t>adventista</a:t>
            </a:r>
            <a:r>
              <a:rPr lang="en-US" sz="3200" dirty="0">
                <a:solidFill>
                  <a:srgbClr val="746558"/>
                </a:solidFill>
                <a:latin typeface="Gelasio" pitchFamily="34" charset="0"/>
                <a:ea typeface="Gelasio" pitchFamily="34" charset="-122"/>
                <a:cs typeface="Gelasio" pitchFamily="34" charset="-120"/>
              </a:rPr>
              <a:t> tuvo </a:t>
            </a:r>
            <a:r>
              <a:rPr lang="en-US" sz="3200" dirty="0" err="1">
                <a:solidFill>
                  <a:srgbClr val="746558"/>
                </a:solidFill>
                <a:latin typeface="Gelasio" pitchFamily="34" charset="0"/>
                <a:ea typeface="Gelasio" pitchFamily="34" charset="-122"/>
                <a:cs typeface="Gelasio" pitchFamily="34" charset="-120"/>
              </a:rPr>
              <a:t>lugar</a:t>
            </a:r>
            <a:r>
              <a:rPr lang="en-US" sz="3200" dirty="0">
                <a:solidFill>
                  <a:srgbClr val="746558"/>
                </a:solidFill>
                <a:latin typeface="Gelasio" pitchFamily="34" charset="0"/>
                <a:ea typeface="Gelasio" pitchFamily="34" charset="-122"/>
                <a:cs typeface="Gelasio" pitchFamily="34" charset="-120"/>
              </a:rPr>
              <a:t> en</a:t>
            </a:r>
          </a:p>
          <a:p>
            <a:pPr marL="0" indent="0">
              <a:lnSpc>
                <a:spcPts val="2624"/>
              </a:lnSpc>
              <a:buNone/>
            </a:pPr>
            <a:r>
              <a:rPr lang="en-US" sz="3200" dirty="0">
                <a:solidFill>
                  <a:srgbClr val="746558"/>
                </a:solidFill>
                <a:latin typeface="Gelasio" pitchFamily="34" charset="0"/>
                <a:ea typeface="Gelasio" pitchFamily="34" charset="-122"/>
                <a:cs typeface="Gelasio" pitchFamily="34" charset="-120"/>
              </a:rPr>
              <a:t> Norteamérica.</a:t>
            </a:r>
            <a:endParaRPr lang="en-US" sz="3200" dirty="0"/>
          </a:p>
        </p:txBody>
      </p:sp>
      <p:pic>
        <p:nvPicPr>
          <p:cNvPr id="9" name="Imagen 8">
            <a:extLst>
              <a:ext uri="{FF2B5EF4-FFF2-40B4-BE49-F238E27FC236}">
                <a16:creationId xmlns:a16="http://schemas.microsoft.com/office/drawing/2014/main" id="{2656B15C-EBF1-2496-804F-4D72D5F632B7}"/>
              </a:ext>
            </a:extLst>
          </p:cNvPr>
          <p:cNvPicPr>
            <a:picLocks noChangeAspect="1"/>
          </p:cNvPicPr>
          <p:nvPr/>
        </p:nvPicPr>
        <p:blipFill>
          <a:blip r:embed="rId3"/>
          <a:stretch>
            <a:fillRect/>
          </a:stretch>
        </p:blipFill>
        <p:spPr>
          <a:xfrm>
            <a:off x="465106" y="1504593"/>
            <a:ext cx="4762500" cy="5465550"/>
          </a:xfrm>
          <a:prstGeom prst="rect">
            <a:avLst/>
          </a:prstGeom>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hape 0"/>
          <p:cNvSpPr/>
          <p:nvPr/>
        </p:nvSpPr>
        <p:spPr>
          <a:xfrm>
            <a:off x="0" y="0"/>
            <a:ext cx="14630400" cy="8229600"/>
          </a:xfrm>
          <a:prstGeom prst="rect">
            <a:avLst/>
          </a:prstGeom>
          <a:solidFill>
            <a:srgbClr val="DDCFBB"/>
          </a:solidFill>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VE"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 name="Shape 1"/>
          <p:cNvSpPr/>
          <p:nvPr/>
        </p:nvSpPr>
        <p:spPr>
          <a:xfrm>
            <a:off x="0" y="0"/>
            <a:ext cx="14630400" cy="8229600"/>
          </a:xfrm>
          <a:prstGeom prst="rect">
            <a:avLst/>
          </a:prstGeom>
          <a:solidFill>
            <a:srgbClr val="F9F6F0"/>
          </a:solidFill>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VE"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 name="Text 2"/>
          <p:cNvSpPr/>
          <p:nvPr/>
        </p:nvSpPr>
        <p:spPr>
          <a:xfrm>
            <a:off x="6190202" y="353625"/>
            <a:ext cx="7477601" cy="1388745"/>
          </a:xfrm>
          <a:prstGeom prst="rect">
            <a:avLst/>
          </a:prstGeom>
          <a:noFill/>
          <a:ln/>
        </p:spPr>
        <p:txBody>
          <a:bodyPr wrap="square" rtlCol="0" anchor="t"/>
          <a:lstStyle/>
          <a:p>
            <a:pPr marL="0" marR="0" lvl="0" indent="0" algn="ctr" defTabSz="914400" rtl="0" eaLnBrk="1" fontAlgn="auto" latinLnBrk="0" hangingPunct="1">
              <a:lnSpc>
                <a:spcPts val="5468"/>
              </a:lnSpc>
              <a:spcBef>
                <a:spcPts val="0"/>
              </a:spcBef>
              <a:spcAft>
                <a:spcPts val="0"/>
              </a:spcAft>
              <a:buClrTx/>
              <a:buSzTx/>
              <a:buFontTx/>
              <a:buNone/>
              <a:tabLst/>
              <a:defRPr/>
            </a:pPr>
            <a:r>
              <a:rPr kumimoji="0" lang="en-US" sz="4374" b="1" i="0" u="none" strike="noStrike" kern="1200" cap="none" spc="0" normalizeH="0" baseline="0" noProof="0" dirty="0">
                <a:ln>
                  <a:noFill/>
                </a:ln>
                <a:solidFill>
                  <a:srgbClr val="484237"/>
                </a:solidFill>
                <a:effectLst/>
                <a:uLnTx/>
                <a:uFillTx/>
                <a:latin typeface="Gelasio" pitchFamily="34" charset="0"/>
                <a:ea typeface="Gelasio" pitchFamily="34" charset="-122"/>
                <a:cs typeface="Gelasio" pitchFamily="34" charset="-120"/>
              </a:rPr>
              <a:t>William Miller y el despertar </a:t>
            </a:r>
            <a:r>
              <a:rPr kumimoji="0" lang="en-US" sz="4374" b="1" i="0" u="none" strike="noStrike" kern="1200" cap="none" spc="0" normalizeH="0" baseline="0" noProof="0" dirty="0" err="1">
                <a:ln>
                  <a:noFill/>
                </a:ln>
                <a:solidFill>
                  <a:srgbClr val="484237"/>
                </a:solidFill>
                <a:effectLst/>
                <a:uLnTx/>
                <a:uFillTx/>
                <a:latin typeface="Gelasio" pitchFamily="34" charset="0"/>
                <a:ea typeface="Gelasio" pitchFamily="34" charset="-122"/>
                <a:cs typeface="Gelasio" pitchFamily="34" charset="-120"/>
              </a:rPr>
              <a:t>adventista</a:t>
            </a:r>
            <a:endParaRPr kumimoji="0" lang="en-US" sz="4374"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 name="Text 3"/>
          <p:cNvSpPr/>
          <p:nvPr/>
        </p:nvSpPr>
        <p:spPr>
          <a:xfrm>
            <a:off x="5961241" y="1742370"/>
            <a:ext cx="7935523" cy="1999536"/>
          </a:xfrm>
          <a:prstGeom prst="rect">
            <a:avLst/>
          </a:prstGeom>
          <a:noFill/>
          <a:ln/>
        </p:spPr>
        <p:txBody>
          <a:bodyPr wrap="square" rtlCol="0" anchor="t"/>
          <a:lstStyle/>
          <a:p>
            <a:pPr marL="457200" indent="-457200" eaLnBrk="1" hangingPunct="1">
              <a:lnSpc>
                <a:spcPct val="90000"/>
              </a:lnSpc>
              <a:buFont typeface="Arial" panose="020B0604020202020204" pitchFamily="34" charset="0"/>
              <a:buChar char="•"/>
            </a:pPr>
            <a:r>
              <a:rPr lang="es-MX" sz="3200" dirty="0">
                <a:latin typeface="Nyala" pitchFamily="2" charset="0"/>
              </a:rPr>
              <a:t>Miles de personas aceptaron el mensaje del regreso de Jesús.</a:t>
            </a:r>
          </a:p>
          <a:p>
            <a:pPr marL="457200" indent="-457200" eaLnBrk="1" hangingPunct="1">
              <a:lnSpc>
                <a:spcPct val="90000"/>
              </a:lnSpc>
              <a:buFont typeface="Arial" panose="020B0604020202020204" pitchFamily="34" charset="0"/>
              <a:buChar char="•"/>
            </a:pPr>
            <a:r>
              <a:rPr lang="es-MX" sz="3200" dirty="0">
                <a:latin typeface="Nyala" pitchFamily="2" charset="0"/>
              </a:rPr>
              <a:t>LA PROFECIAS DE DANIEL les impactaban</a:t>
            </a:r>
          </a:p>
          <a:p>
            <a:pPr marL="457200" indent="-457200" eaLnBrk="1" hangingPunct="1">
              <a:lnSpc>
                <a:spcPct val="90000"/>
              </a:lnSpc>
              <a:buFont typeface="Arial" panose="020B0604020202020204" pitchFamily="34" charset="0"/>
              <a:buChar char="•"/>
            </a:pPr>
            <a:r>
              <a:rPr lang="es-MX" sz="3200" dirty="0">
                <a:latin typeface="Nyala" pitchFamily="2" charset="0"/>
              </a:rPr>
              <a:t>Los eventos que ocurrían en el mundo, unido a las fechas cumplida de la profecía, los convencían del mensaje</a:t>
            </a:r>
          </a:p>
          <a:p>
            <a:pPr marL="457200" indent="-457200" eaLnBrk="1" hangingPunct="1">
              <a:lnSpc>
                <a:spcPct val="90000"/>
              </a:lnSpc>
              <a:buFont typeface="Arial" panose="020B0604020202020204" pitchFamily="34" charset="0"/>
              <a:buChar char="•"/>
            </a:pPr>
            <a:r>
              <a:rPr lang="es-MX" sz="3200" dirty="0">
                <a:latin typeface="Nyala" pitchFamily="2" charset="0"/>
              </a:rPr>
              <a:t>Sin embargo, al llegar la fecha señalada como el regreso de Jesús, este no apareció, y fueron chasqueados en su espera</a:t>
            </a:r>
          </a:p>
          <a:p>
            <a:pPr marL="457200" indent="-457200" eaLnBrk="1" hangingPunct="1">
              <a:lnSpc>
                <a:spcPct val="90000"/>
              </a:lnSpc>
              <a:buFont typeface="Arial" panose="020B0604020202020204" pitchFamily="34" charset="0"/>
              <a:buChar char="•"/>
            </a:pPr>
            <a:r>
              <a:rPr lang="es-MX" sz="3200" b="1" dirty="0">
                <a:latin typeface="Nyala" pitchFamily="2" charset="0"/>
              </a:rPr>
              <a:t>El gran error de la interpretación de Miller, y de muchos, era que el santuario que iba a ser purificado en la Segunda Venida, era la tierra, cuando en realidad era el celestial</a:t>
            </a:r>
          </a:p>
        </p:txBody>
      </p:sp>
      <p:pic>
        <p:nvPicPr>
          <p:cNvPr id="9" name="Imagen 8">
            <a:extLst>
              <a:ext uri="{FF2B5EF4-FFF2-40B4-BE49-F238E27FC236}">
                <a16:creationId xmlns:a16="http://schemas.microsoft.com/office/drawing/2014/main" id="{2656B15C-EBF1-2496-804F-4D72D5F632B7}"/>
              </a:ext>
            </a:extLst>
          </p:cNvPr>
          <p:cNvPicPr>
            <a:picLocks noChangeAspect="1"/>
          </p:cNvPicPr>
          <p:nvPr/>
        </p:nvPicPr>
        <p:blipFill>
          <a:blip r:embed="rId3"/>
          <a:stretch>
            <a:fillRect/>
          </a:stretch>
        </p:blipFill>
        <p:spPr>
          <a:xfrm>
            <a:off x="465106" y="1504593"/>
            <a:ext cx="4762500" cy="5465550"/>
          </a:xfrm>
          <a:prstGeom prst="rect">
            <a:avLst/>
          </a:prstGeom>
        </p:spPr>
      </p:pic>
    </p:spTree>
    <p:extLst>
      <p:ext uri="{BB962C8B-B14F-4D97-AF65-F5344CB8AC3E}">
        <p14:creationId xmlns:p14="http://schemas.microsoft.com/office/powerpoint/2010/main" val="183152854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hape 0"/>
          <p:cNvSpPr/>
          <p:nvPr/>
        </p:nvSpPr>
        <p:spPr>
          <a:xfrm>
            <a:off x="0" y="0"/>
            <a:ext cx="14630400" cy="8229600"/>
          </a:xfrm>
          <a:prstGeom prst="rect">
            <a:avLst/>
          </a:prstGeom>
          <a:solidFill>
            <a:srgbClr val="DDCFBB"/>
          </a:solidFill>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VE"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 name="Shape 1"/>
          <p:cNvSpPr/>
          <p:nvPr/>
        </p:nvSpPr>
        <p:spPr>
          <a:xfrm>
            <a:off x="0" y="-91440"/>
            <a:ext cx="14630400" cy="8229600"/>
          </a:xfrm>
          <a:prstGeom prst="rect">
            <a:avLst/>
          </a:prstGeom>
          <a:solidFill>
            <a:srgbClr val="F9F6F0"/>
          </a:solidFill>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VE"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 name="Text 2"/>
          <p:cNvSpPr/>
          <p:nvPr/>
        </p:nvSpPr>
        <p:spPr>
          <a:xfrm>
            <a:off x="7125223" y="638651"/>
            <a:ext cx="5618083" cy="694373"/>
          </a:xfrm>
          <a:prstGeom prst="rect">
            <a:avLst/>
          </a:prstGeom>
          <a:noFill/>
          <a:ln/>
        </p:spPr>
        <p:txBody>
          <a:bodyPr wrap="none" rtlCol="0" anchor="t"/>
          <a:lstStyle/>
          <a:p>
            <a:pPr marL="0" marR="0" lvl="0" indent="0" algn="l" defTabSz="914400" rtl="0" eaLnBrk="1" fontAlgn="auto" latinLnBrk="0" hangingPunct="1">
              <a:lnSpc>
                <a:spcPts val="5468"/>
              </a:lnSpc>
              <a:spcBef>
                <a:spcPts val="0"/>
              </a:spcBef>
              <a:spcAft>
                <a:spcPts val="0"/>
              </a:spcAft>
              <a:buClrTx/>
              <a:buSzTx/>
              <a:buFontTx/>
              <a:buNone/>
              <a:tabLst/>
              <a:defRPr/>
            </a:pPr>
            <a:r>
              <a:rPr kumimoji="0" lang="en-US" sz="4374" b="1" i="0" u="none" strike="noStrike" kern="1200" cap="none" spc="0" normalizeH="0" baseline="0" noProof="0" dirty="0">
                <a:ln>
                  <a:noFill/>
                </a:ln>
                <a:solidFill>
                  <a:srgbClr val="484237"/>
                </a:solidFill>
                <a:effectLst/>
                <a:uLnTx/>
                <a:uFillTx/>
                <a:latin typeface="Gelasio" pitchFamily="34" charset="0"/>
                <a:ea typeface="Gelasio" pitchFamily="34" charset="-122"/>
                <a:cs typeface="+mn-cs"/>
              </a:rPr>
              <a:t>Resplandece la luz</a:t>
            </a:r>
            <a:endParaRPr kumimoji="0" lang="en-US" sz="4374"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3"/>
          <p:cNvSpPr/>
          <p:nvPr/>
        </p:nvSpPr>
        <p:spPr>
          <a:xfrm>
            <a:off x="6180773" y="2461736"/>
            <a:ext cx="10554414" cy="1333024"/>
          </a:xfrm>
          <a:prstGeom prst="rect">
            <a:avLst/>
          </a:prstGeom>
          <a:noFill/>
          <a:ln/>
        </p:spPr>
        <p:txBody>
          <a:bodyPr wrap="square" rtlCol="0" anchor="t"/>
          <a:lstStyle/>
          <a:p>
            <a:pPr marL="0" marR="0" lvl="0" indent="0" algn="just" defTabSz="914400" rtl="0" eaLnBrk="1" fontAlgn="auto" latinLnBrk="0" hangingPunct="1">
              <a:lnSpc>
                <a:spcPts val="2624"/>
              </a:lnSpc>
              <a:spcBef>
                <a:spcPts val="0"/>
              </a:spcBef>
              <a:spcAft>
                <a:spcPts val="0"/>
              </a:spcAft>
              <a:buClrTx/>
              <a:buSzTx/>
              <a:buFontTx/>
              <a:buNone/>
              <a:tabLst/>
              <a:defRPr/>
            </a:pPr>
            <a:r>
              <a:rPr kumimoji="0" lang="es-MX" sz="3200" b="0" i="0" u="none" strike="noStrike" kern="1200" cap="none" spc="0" normalizeH="0" baseline="0" noProof="0" dirty="0">
                <a:ln>
                  <a:noFill/>
                </a:ln>
                <a:solidFill>
                  <a:srgbClr val="746558"/>
                </a:solidFill>
                <a:effectLst/>
                <a:uLnTx/>
                <a:uFillTx/>
                <a:latin typeface="Gelasio" pitchFamily="34" charset="0"/>
                <a:ea typeface="Gelasio" pitchFamily="34" charset="-122"/>
                <a:cs typeface="Gelasio" pitchFamily="34" charset="-120"/>
              </a:rPr>
              <a:t>Dios revela la correcta interpretación</a:t>
            </a:r>
          </a:p>
          <a:p>
            <a:pPr marL="0" marR="0" lvl="0" indent="0" algn="just" defTabSz="914400" rtl="0" eaLnBrk="1" fontAlgn="auto" latinLnBrk="0" hangingPunct="1">
              <a:lnSpc>
                <a:spcPts val="2624"/>
              </a:lnSpc>
              <a:spcBef>
                <a:spcPts val="0"/>
              </a:spcBef>
              <a:spcAft>
                <a:spcPts val="0"/>
              </a:spcAft>
              <a:buClrTx/>
              <a:buSzTx/>
              <a:buFontTx/>
              <a:buNone/>
              <a:tabLst/>
              <a:defRPr/>
            </a:pPr>
            <a:r>
              <a:rPr kumimoji="0" lang="es-MX" sz="3200" b="1" i="0" u="none" strike="noStrike" kern="1200" cap="none" spc="0" normalizeH="0" baseline="0" noProof="0" dirty="0" err="1">
                <a:ln>
                  <a:noFill/>
                </a:ln>
                <a:solidFill>
                  <a:srgbClr val="746558"/>
                </a:solidFill>
                <a:effectLst/>
                <a:uLnTx/>
                <a:uFillTx/>
                <a:latin typeface="Gelasio" pitchFamily="34" charset="0"/>
                <a:ea typeface="Gelasio" pitchFamily="34" charset="-122"/>
                <a:cs typeface="Gelasio" pitchFamily="34" charset="-120"/>
              </a:rPr>
              <a:t>Hiran</a:t>
            </a:r>
            <a:r>
              <a:rPr kumimoji="0" lang="es-MX" sz="3200" b="1" i="0" u="none" strike="noStrike" kern="1200" cap="none" spc="0" normalizeH="0" baseline="0" noProof="0" dirty="0">
                <a:ln>
                  <a:noFill/>
                </a:ln>
                <a:solidFill>
                  <a:srgbClr val="746558"/>
                </a:solidFill>
                <a:effectLst/>
                <a:uLnTx/>
                <a:uFillTx/>
                <a:latin typeface="Gelasio" pitchFamily="34" charset="0"/>
                <a:ea typeface="Gelasio" pitchFamily="34" charset="-122"/>
                <a:cs typeface="Gelasio" pitchFamily="34" charset="-120"/>
              </a:rPr>
              <a:t> Edson</a:t>
            </a:r>
            <a:r>
              <a:rPr kumimoji="0" lang="es-MX" sz="3200" b="0" i="0" u="none" strike="noStrike" kern="1200" cap="none" spc="0" normalizeH="0" baseline="0" noProof="0" dirty="0">
                <a:ln>
                  <a:noFill/>
                </a:ln>
                <a:solidFill>
                  <a:srgbClr val="746558"/>
                </a:solidFill>
                <a:effectLst/>
                <a:uLnTx/>
                <a:uFillTx/>
                <a:latin typeface="Gelasio" pitchFamily="34" charset="0"/>
                <a:ea typeface="Gelasio" pitchFamily="34" charset="-122"/>
                <a:cs typeface="Gelasio" pitchFamily="34" charset="-120"/>
              </a:rPr>
              <a:t>, un agricultor, caminaba por </a:t>
            </a:r>
          </a:p>
          <a:p>
            <a:pPr marL="0" marR="0" lvl="0" indent="0" algn="just" defTabSz="914400" rtl="0" eaLnBrk="1" fontAlgn="auto" latinLnBrk="0" hangingPunct="1">
              <a:lnSpc>
                <a:spcPts val="2624"/>
              </a:lnSpc>
              <a:spcBef>
                <a:spcPts val="0"/>
              </a:spcBef>
              <a:spcAft>
                <a:spcPts val="0"/>
              </a:spcAft>
              <a:buClrTx/>
              <a:buSzTx/>
              <a:buFontTx/>
              <a:buNone/>
              <a:tabLst/>
              <a:defRPr/>
            </a:pPr>
            <a:r>
              <a:rPr kumimoji="0" lang="es-MX" sz="3200" b="0" i="0" u="none" strike="noStrike" kern="1200" cap="none" spc="0" normalizeH="0" baseline="0" noProof="0" dirty="0">
                <a:ln>
                  <a:noFill/>
                </a:ln>
                <a:solidFill>
                  <a:srgbClr val="746558"/>
                </a:solidFill>
                <a:effectLst/>
                <a:uLnTx/>
                <a:uFillTx/>
                <a:latin typeface="Gelasio" pitchFamily="34" charset="0"/>
                <a:ea typeface="Gelasio" pitchFamily="34" charset="-122"/>
                <a:cs typeface="Gelasio" pitchFamily="34" charset="-120"/>
              </a:rPr>
              <a:t>el trigal y vio el cielo abierto, y </a:t>
            </a:r>
            <a:r>
              <a:rPr kumimoji="0" lang="es-MX" sz="3200" b="0" i="0" u="none" strike="noStrike" kern="1200" cap="none" spc="0" normalizeH="0" baseline="0" noProof="0" dirty="0" err="1">
                <a:ln>
                  <a:noFill/>
                </a:ln>
                <a:solidFill>
                  <a:srgbClr val="746558"/>
                </a:solidFill>
                <a:effectLst/>
                <a:uLnTx/>
                <a:uFillTx/>
                <a:latin typeface="Gelasio" pitchFamily="34" charset="0"/>
                <a:ea typeface="Gelasio" pitchFamily="34" charset="-122"/>
                <a:cs typeface="Gelasio" pitchFamily="34" charset="-120"/>
              </a:rPr>
              <a:t>alli</a:t>
            </a:r>
            <a:r>
              <a:rPr kumimoji="0" lang="es-MX" sz="3200" b="0" i="0" u="none" strike="noStrike" kern="1200" cap="none" spc="0" normalizeH="0" baseline="0" noProof="0" dirty="0">
                <a:ln>
                  <a:noFill/>
                </a:ln>
                <a:solidFill>
                  <a:srgbClr val="746558"/>
                </a:solidFill>
                <a:effectLst/>
                <a:uLnTx/>
                <a:uFillTx/>
                <a:latin typeface="Gelasio" pitchFamily="34" charset="0"/>
                <a:ea typeface="Gelasio" pitchFamily="34" charset="-122"/>
                <a:cs typeface="Gelasio" pitchFamily="34" charset="-120"/>
              </a:rPr>
              <a:t> vio a </a:t>
            </a:r>
          </a:p>
          <a:p>
            <a:pPr marL="0" marR="0" lvl="0" indent="0" algn="just" defTabSz="914400" rtl="0" eaLnBrk="1" fontAlgn="auto" latinLnBrk="0" hangingPunct="1">
              <a:lnSpc>
                <a:spcPts val="2624"/>
              </a:lnSpc>
              <a:spcBef>
                <a:spcPts val="0"/>
              </a:spcBef>
              <a:spcAft>
                <a:spcPts val="0"/>
              </a:spcAft>
              <a:buClrTx/>
              <a:buSzTx/>
              <a:buFontTx/>
              <a:buNone/>
              <a:tabLst/>
              <a:defRPr/>
            </a:pPr>
            <a:r>
              <a:rPr kumimoji="0" lang="es-MX" sz="3200" b="0" i="0" u="none" strike="noStrike" kern="1200" cap="none" spc="0" normalizeH="0" baseline="0" noProof="0" dirty="0">
                <a:ln>
                  <a:noFill/>
                </a:ln>
                <a:solidFill>
                  <a:srgbClr val="746558"/>
                </a:solidFill>
                <a:effectLst/>
                <a:uLnTx/>
                <a:uFillTx/>
                <a:latin typeface="Gelasio" pitchFamily="34" charset="0"/>
                <a:ea typeface="Gelasio" pitchFamily="34" charset="-122"/>
                <a:cs typeface="Gelasio" pitchFamily="34" charset="-120"/>
              </a:rPr>
              <a:t>Cristo con vestiduras sacerdotales.</a:t>
            </a:r>
          </a:p>
          <a:p>
            <a:pPr marL="0" marR="0" lvl="0" indent="0" algn="just" defTabSz="914400" rtl="0" eaLnBrk="1" fontAlgn="auto" latinLnBrk="0" hangingPunct="1">
              <a:lnSpc>
                <a:spcPts val="2624"/>
              </a:lnSpc>
              <a:spcBef>
                <a:spcPts val="0"/>
              </a:spcBef>
              <a:spcAft>
                <a:spcPts val="0"/>
              </a:spcAft>
              <a:buClrTx/>
              <a:buSzTx/>
              <a:buFontTx/>
              <a:buNone/>
              <a:tabLst/>
              <a:defRPr/>
            </a:pPr>
            <a:r>
              <a:rPr kumimoji="0" lang="es-MX" sz="3200" b="0" i="0" u="none" strike="noStrike" kern="1200" cap="none" spc="0" normalizeH="0" baseline="0" noProof="0" dirty="0">
                <a:ln>
                  <a:noFill/>
                </a:ln>
                <a:solidFill>
                  <a:srgbClr val="746558"/>
                </a:solidFill>
                <a:effectLst/>
                <a:uLnTx/>
                <a:uFillTx/>
                <a:latin typeface="Gelasio" pitchFamily="34" charset="0"/>
                <a:ea typeface="Gelasio" pitchFamily="34" charset="-122"/>
                <a:cs typeface="Gelasio" pitchFamily="34" charset="-120"/>
              </a:rPr>
              <a:t>Estudiaron las Escrituras y entendieron que </a:t>
            </a:r>
          </a:p>
          <a:p>
            <a:pPr marL="0" marR="0" lvl="0" indent="0" algn="just" defTabSz="914400" rtl="0" eaLnBrk="1" fontAlgn="auto" latinLnBrk="0" hangingPunct="1">
              <a:lnSpc>
                <a:spcPts val="2624"/>
              </a:lnSpc>
              <a:spcBef>
                <a:spcPts val="0"/>
              </a:spcBef>
              <a:spcAft>
                <a:spcPts val="0"/>
              </a:spcAft>
              <a:buClrTx/>
              <a:buSzTx/>
              <a:buFontTx/>
              <a:buNone/>
              <a:tabLst/>
              <a:defRPr/>
            </a:pPr>
            <a:r>
              <a:rPr kumimoji="0" lang="es-MX" sz="3200" b="0" i="0" u="none" strike="noStrike" kern="1200" cap="none" spc="0" normalizeH="0" baseline="0" noProof="0" dirty="0">
                <a:ln>
                  <a:noFill/>
                </a:ln>
                <a:solidFill>
                  <a:srgbClr val="746558"/>
                </a:solidFill>
                <a:effectLst/>
                <a:uLnTx/>
                <a:uFillTx/>
                <a:latin typeface="Gelasio" pitchFamily="34" charset="0"/>
                <a:ea typeface="Gelasio" pitchFamily="34" charset="-122"/>
                <a:cs typeface="Gelasio" pitchFamily="34" charset="-120"/>
              </a:rPr>
              <a:t>el Santuario que seria </a:t>
            </a:r>
            <a:r>
              <a:rPr kumimoji="0" lang="es-MX" sz="3600" b="0" i="0" u="none" strike="noStrike" kern="1200" cap="none" spc="0" normalizeH="0" baseline="0" noProof="0" dirty="0">
                <a:ln>
                  <a:noFill/>
                </a:ln>
                <a:solidFill>
                  <a:srgbClr val="746558"/>
                </a:solidFill>
                <a:effectLst/>
                <a:uLnTx/>
                <a:uFillTx/>
                <a:latin typeface="Gelasio" pitchFamily="34" charset="0"/>
                <a:ea typeface="Gelasio" pitchFamily="34" charset="-122"/>
                <a:cs typeface="Gelasio" pitchFamily="34" charset="-120"/>
              </a:rPr>
              <a:t>purificado era el del </a:t>
            </a:r>
          </a:p>
          <a:p>
            <a:pPr marL="0" marR="0" lvl="0" indent="0" algn="just" defTabSz="914400" rtl="0" eaLnBrk="1" fontAlgn="auto" latinLnBrk="0" hangingPunct="1">
              <a:lnSpc>
                <a:spcPts val="2624"/>
              </a:lnSpc>
              <a:spcBef>
                <a:spcPts val="0"/>
              </a:spcBef>
              <a:spcAft>
                <a:spcPts val="0"/>
              </a:spcAft>
              <a:buClrTx/>
              <a:buSzTx/>
              <a:buFontTx/>
              <a:buNone/>
              <a:tabLst/>
              <a:defRPr/>
            </a:pPr>
            <a:r>
              <a:rPr kumimoji="0" lang="es-MX" sz="3600" b="0" i="0" u="none" strike="noStrike" kern="1200" cap="none" spc="0" normalizeH="0" baseline="0" noProof="0" dirty="0">
                <a:ln>
                  <a:noFill/>
                </a:ln>
                <a:solidFill>
                  <a:srgbClr val="746558"/>
                </a:solidFill>
                <a:effectLst/>
                <a:uLnTx/>
                <a:uFillTx/>
                <a:latin typeface="Gelasio" pitchFamily="34" charset="0"/>
                <a:ea typeface="Gelasio" pitchFamily="34" charset="-122"/>
                <a:cs typeface="Gelasio" pitchFamily="34" charset="-120"/>
              </a:rPr>
              <a:t>cielo y no la tierra.</a:t>
            </a:r>
          </a:p>
          <a:p>
            <a:pPr marL="0" marR="0" lvl="0" indent="0" algn="just" defTabSz="914400" rtl="0" eaLnBrk="1" fontAlgn="auto" latinLnBrk="0" hangingPunct="1">
              <a:lnSpc>
                <a:spcPts val="2624"/>
              </a:lnSpc>
              <a:spcBef>
                <a:spcPts val="0"/>
              </a:spcBef>
              <a:spcAft>
                <a:spcPts val="0"/>
              </a:spcAft>
              <a:buClrTx/>
              <a:buSzTx/>
              <a:buFontTx/>
              <a:buNone/>
              <a:tabLst/>
              <a:defRPr/>
            </a:pPr>
            <a:endParaRPr kumimoji="0" lang="es-MX" sz="3600" b="0" i="0" u="none" strike="noStrike" kern="1200" cap="none" spc="0" normalizeH="0" baseline="0" noProof="0" dirty="0">
              <a:ln>
                <a:noFill/>
              </a:ln>
              <a:solidFill>
                <a:srgbClr val="746558"/>
              </a:solidFill>
              <a:effectLst/>
              <a:uLnTx/>
              <a:uFillTx/>
              <a:latin typeface="Gelasio" pitchFamily="34" charset="0"/>
              <a:ea typeface="Gelasio" pitchFamily="34" charset="-122"/>
              <a:cs typeface="Gelasio" pitchFamily="34" charset="-120"/>
            </a:endParaRPr>
          </a:p>
          <a:p>
            <a:pPr marL="0" marR="0" lvl="0" indent="0" algn="just" defTabSz="914400" rtl="0" eaLnBrk="1" fontAlgn="auto" latinLnBrk="0" hangingPunct="1">
              <a:lnSpc>
                <a:spcPts val="2624"/>
              </a:lnSpc>
              <a:spcBef>
                <a:spcPts val="0"/>
              </a:spcBef>
              <a:spcAft>
                <a:spcPts val="0"/>
              </a:spcAft>
              <a:buClrTx/>
              <a:buSzTx/>
              <a:buFontTx/>
              <a:buNone/>
              <a:tabLst/>
              <a:defRPr/>
            </a:pPr>
            <a:r>
              <a:rPr kumimoji="0" lang="es-MX" sz="3600" b="0" i="0" u="none" strike="noStrike" kern="1200" cap="none" spc="0" normalizeH="0" baseline="0" noProof="0" dirty="0">
                <a:ln>
                  <a:noFill/>
                </a:ln>
                <a:solidFill>
                  <a:srgbClr val="746558"/>
                </a:solidFill>
                <a:effectLst/>
                <a:uLnTx/>
                <a:uFillTx/>
                <a:latin typeface="Gelasio" pitchFamily="34" charset="0"/>
                <a:ea typeface="Gelasio" pitchFamily="34" charset="-122"/>
                <a:cs typeface="Gelasio" pitchFamily="34" charset="-120"/>
              </a:rPr>
              <a:t>Hebreos 8:1</a:t>
            </a:r>
          </a:p>
          <a:p>
            <a:pPr marL="0" marR="0" lvl="0" indent="0" algn="just" defTabSz="914400" rtl="0" eaLnBrk="1" fontAlgn="auto" latinLnBrk="0" hangingPunct="1">
              <a:lnSpc>
                <a:spcPts val="2624"/>
              </a:lnSpc>
              <a:spcBef>
                <a:spcPts val="0"/>
              </a:spcBef>
              <a:spcAft>
                <a:spcPts val="0"/>
              </a:spcAft>
              <a:buClrTx/>
              <a:buSzTx/>
              <a:buFontTx/>
              <a:buNone/>
              <a:tabLst/>
              <a:defRPr/>
            </a:pPr>
            <a:r>
              <a:rPr kumimoji="0" lang="es-MX" sz="3600" b="0" i="0" u="none" strike="noStrike" kern="1200" cap="none" spc="0" normalizeH="0" baseline="0" noProof="0" dirty="0">
                <a:ln>
                  <a:noFill/>
                </a:ln>
                <a:solidFill>
                  <a:srgbClr val="746558"/>
                </a:solidFill>
                <a:effectLst/>
                <a:uLnTx/>
                <a:uFillTx/>
                <a:latin typeface="Gelasio" pitchFamily="34" charset="0"/>
                <a:ea typeface="Gelasio" pitchFamily="34" charset="-122"/>
                <a:cs typeface="Gelasio" pitchFamily="34" charset="-120"/>
              </a:rPr>
              <a:t>Levítico 16</a:t>
            </a:r>
          </a:p>
          <a:p>
            <a:pPr marL="0" marR="0" lvl="0" indent="0" algn="just" defTabSz="914400" rtl="0" eaLnBrk="1" fontAlgn="auto" latinLnBrk="0" hangingPunct="1">
              <a:lnSpc>
                <a:spcPts val="2624"/>
              </a:lnSpc>
              <a:spcBef>
                <a:spcPts val="0"/>
              </a:spcBef>
              <a:spcAft>
                <a:spcPts val="0"/>
              </a:spcAft>
              <a:buClrTx/>
              <a:buSzTx/>
              <a:buFontTx/>
              <a:buNone/>
              <a:tabLst/>
              <a:defRPr/>
            </a:pPr>
            <a:r>
              <a:rPr kumimoji="0" lang="es-MX" sz="3600" b="0" i="0" u="none" strike="noStrike" kern="1200" cap="none" spc="0" normalizeH="0" baseline="0" noProof="0" dirty="0">
                <a:ln>
                  <a:noFill/>
                </a:ln>
                <a:solidFill>
                  <a:srgbClr val="746558"/>
                </a:solidFill>
                <a:effectLst/>
                <a:uLnTx/>
                <a:uFillTx/>
                <a:latin typeface="Gelasio" pitchFamily="34" charset="0"/>
                <a:ea typeface="Gelasio" pitchFamily="34" charset="-122"/>
                <a:cs typeface="Gelasio" pitchFamily="34" charset="-120"/>
              </a:rPr>
              <a:t>Daniel 7</a:t>
            </a:r>
          </a:p>
          <a:p>
            <a:pPr marL="0" marR="0" lvl="0" indent="0" algn="just" defTabSz="914400" rtl="0" eaLnBrk="1" fontAlgn="auto" latinLnBrk="0" hangingPunct="1">
              <a:lnSpc>
                <a:spcPts val="2624"/>
              </a:lnSpc>
              <a:spcBef>
                <a:spcPts val="0"/>
              </a:spcBef>
              <a:spcAft>
                <a:spcPts val="0"/>
              </a:spcAft>
              <a:buClrTx/>
              <a:buSzTx/>
              <a:buFontTx/>
              <a:buNone/>
              <a:tabLst/>
              <a:defRPr/>
            </a:pPr>
            <a:endParaRPr lang="es-MX" sz="3600" dirty="0">
              <a:solidFill>
                <a:srgbClr val="746558"/>
              </a:solidFill>
              <a:latin typeface="Gelasio" pitchFamily="34" charset="0"/>
              <a:ea typeface="Gelasio" pitchFamily="34" charset="-122"/>
              <a:cs typeface="Gelasio" pitchFamily="34" charset="-120"/>
            </a:endParaRPr>
          </a:p>
          <a:p>
            <a:pPr marL="0" marR="0" lvl="0" indent="0" algn="just" defTabSz="914400" rtl="0" eaLnBrk="1" fontAlgn="auto" latinLnBrk="0" hangingPunct="1">
              <a:lnSpc>
                <a:spcPts val="2624"/>
              </a:lnSpc>
              <a:spcBef>
                <a:spcPts val="0"/>
              </a:spcBef>
              <a:spcAft>
                <a:spcPts val="0"/>
              </a:spcAft>
              <a:buClrTx/>
              <a:buSzTx/>
              <a:buFontTx/>
              <a:buNone/>
              <a:tabLst/>
              <a:defRPr/>
            </a:pPr>
            <a:r>
              <a:rPr kumimoji="0" lang="es-MX" sz="3600" b="0" i="0" u="none" strike="noStrike" kern="1200" cap="none" spc="0" normalizeH="0" baseline="0" noProof="0" dirty="0">
                <a:ln>
                  <a:noFill/>
                </a:ln>
                <a:solidFill>
                  <a:srgbClr val="746558"/>
                </a:solidFill>
                <a:effectLst/>
                <a:uLnTx/>
                <a:uFillTx/>
                <a:latin typeface="Gelasio" pitchFamily="34" charset="0"/>
                <a:ea typeface="Gelasio" pitchFamily="34" charset="-122"/>
                <a:cs typeface="Gelasio" pitchFamily="34" charset="-120"/>
              </a:rPr>
              <a:t>Se reunió con otros de los pioneros, y </a:t>
            </a:r>
          </a:p>
          <a:p>
            <a:pPr marL="0" marR="0" lvl="0" indent="0" algn="just" defTabSz="914400" rtl="0" eaLnBrk="1" fontAlgn="auto" latinLnBrk="0" hangingPunct="1">
              <a:lnSpc>
                <a:spcPts val="2624"/>
              </a:lnSpc>
              <a:spcBef>
                <a:spcPts val="0"/>
              </a:spcBef>
              <a:spcAft>
                <a:spcPts val="0"/>
              </a:spcAft>
              <a:buClrTx/>
              <a:buSzTx/>
              <a:buFontTx/>
              <a:buNone/>
              <a:tabLst/>
              <a:defRPr/>
            </a:pPr>
            <a:r>
              <a:rPr lang="es-MX" sz="3600" dirty="0">
                <a:solidFill>
                  <a:srgbClr val="746558"/>
                </a:solidFill>
                <a:latin typeface="Gelasio" pitchFamily="34" charset="0"/>
                <a:ea typeface="Gelasio" pitchFamily="34" charset="-122"/>
                <a:cs typeface="Gelasio" pitchFamily="34" charset="-120"/>
              </a:rPr>
              <a:t>Comprendieron la gran verdad </a:t>
            </a:r>
            <a:endParaRPr kumimoji="0" lang="es-MX" sz="3600" b="0" i="0" u="none" strike="noStrike" kern="1200" cap="none" spc="0" normalizeH="0" baseline="0" noProof="0" dirty="0">
              <a:ln>
                <a:noFill/>
              </a:ln>
              <a:solidFill>
                <a:srgbClr val="746558"/>
              </a:solidFill>
              <a:effectLst/>
              <a:uLnTx/>
              <a:uFillTx/>
              <a:latin typeface="Gelasio" pitchFamily="34" charset="0"/>
              <a:ea typeface="Gelasio" pitchFamily="34" charset="-122"/>
              <a:cs typeface="Gelasio" pitchFamily="34" charset="-120"/>
            </a:endParaRPr>
          </a:p>
        </p:txBody>
      </p:sp>
      <p:pic>
        <p:nvPicPr>
          <p:cNvPr id="8" name="Imagen 7">
            <a:extLst>
              <a:ext uri="{FF2B5EF4-FFF2-40B4-BE49-F238E27FC236}">
                <a16:creationId xmlns:a16="http://schemas.microsoft.com/office/drawing/2014/main" id="{7318E0EA-3542-0DD0-7512-BD30A860B045}"/>
              </a:ext>
            </a:extLst>
          </p:cNvPr>
          <p:cNvPicPr>
            <a:picLocks noChangeAspect="1"/>
          </p:cNvPicPr>
          <p:nvPr/>
        </p:nvPicPr>
        <p:blipFill>
          <a:blip r:embed="rId3"/>
          <a:stretch>
            <a:fillRect/>
          </a:stretch>
        </p:blipFill>
        <p:spPr>
          <a:xfrm>
            <a:off x="91440" y="91439"/>
            <a:ext cx="5822602" cy="7862115"/>
          </a:xfrm>
          <a:prstGeom prst="rect">
            <a:avLst/>
          </a:prstGeom>
        </p:spPr>
      </p:pic>
    </p:spTree>
    <p:extLst>
      <p:ext uri="{BB962C8B-B14F-4D97-AF65-F5344CB8AC3E}">
        <p14:creationId xmlns:p14="http://schemas.microsoft.com/office/powerpoint/2010/main" val="1560160492"/>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320</TotalTime>
  <Words>1414</Words>
  <Application>Microsoft Office PowerPoint</Application>
  <PresentationFormat>Personalizado</PresentationFormat>
  <Paragraphs>145</Paragraphs>
  <Slides>18</Slides>
  <Notes>17</Notes>
  <HiddenSlides>0</HiddenSlides>
  <MMClips>0</MMClips>
  <ScaleCrop>false</ScaleCrop>
  <HeadingPairs>
    <vt:vector size="6" baseType="variant">
      <vt:variant>
        <vt:lpstr>Fuentes usadas</vt:lpstr>
      </vt:variant>
      <vt:variant>
        <vt:i4>5</vt:i4>
      </vt:variant>
      <vt:variant>
        <vt:lpstr>Tema</vt:lpstr>
      </vt:variant>
      <vt:variant>
        <vt:i4>1</vt:i4>
      </vt:variant>
      <vt:variant>
        <vt:lpstr>Títulos de diapositiva</vt:lpstr>
      </vt:variant>
      <vt:variant>
        <vt:i4>18</vt:i4>
      </vt:variant>
    </vt:vector>
  </HeadingPairs>
  <TitlesOfParts>
    <vt:vector size="24" baseType="lpstr">
      <vt:lpstr>Arial</vt:lpstr>
      <vt:lpstr>Calibri</vt:lpstr>
      <vt:lpstr>Calibri Light</vt:lpstr>
      <vt:lpstr>Gelasio</vt:lpstr>
      <vt:lpstr>Nyala</vt:lpstr>
      <vt:lpstr>Office Theme</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vector>
  </TitlesOfParts>
  <Company>PptxGenJS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PptxGenJS Presentation</dc:title>
  <dc:subject>PptxGenJS Presentation</dc:subject>
  <dc:creator>PptxGenJS</dc:creator>
  <cp:lastModifiedBy>Evangelismo</cp:lastModifiedBy>
  <cp:revision>6</cp:revision>
  <dcterms:created xsi:type="dcterms:W3CDTF">2024-06-04T10:38:21Z</dcterms:created>
  <dcterms:modified xsi:type="dcterms:W3CDTF">2024-06-04T20:47:49Z</dcterms:modified>
</cp:coreProperties>
</file>