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4" r:id="rId1"/>
  </p:sldMasterIdLst>
  <p:notesMasterIdLst>
    <p:notesMasterId r:id="rId30"/>
  </p:notesMasterIdLst>
  <p:sldIdLst>
    <p:sldId id="311" r:id="rId2"/>
    <p:sldId id="257" r:id="rId3"/>
    <p:sldId id="284" r:id="rId4"/>
    <p:sldId id="265" r:id="rId5"/>
    <p:sldId id="326" r:id="rId6"/>
    <p:sldId id="327" r:id="rId7"/>
    <p:sldId id="329" r:id="rId8"/>
    <p:sldId id="328" r:id="rId9"/>
    <p:sldId id="277" r:id="rId10"/>
    <p:sldId id="297" r:id="rId11"/>
    <p:sldId id="312" r:id="rId12"/>
    <p:sldId id="345" r:id="rId13"/>
    <p:sldId id="346" r:id="rId14"/>
    <p:sldId id="347" r:id="rId15"/>
    <p:sldId id="348" r:id="rId16"/>
    <p:sldId id="322" r:id="rId17"/>
    <p:sldId id="279" r:id="rId18"/>
    <p:sldId id="349" r:id="rId19"/>
    <p:sldId id="350" r:id="rId20"/>
    <p:sldId id="351" r:id="rId21"/>
    <p:sldId id="352" r:id="rId22"/>
    <p:sldId id="341" r:id="rId23"/>
    <p:sldId id="353" r:id="rId24"/>
    <p:sldId id="354" r:id="rId25"/>
    <p:sldId id="355" r:id="rId26"/>
    <p:sldId id="356" r:id="rId27"/>
    <p:sldId id="357" r:id="rId28"/>
    <p:sldId id="35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FF"/>
    <a:srgbClr val="A86400"/>
    <a:srgbClr val="B46B00"/>
    <a:srgbClr val="7DFFFF"/>
    <a:srgbClr val="FFFF99"/>
    <a:srgbClr val="EA8B00"/>
    <a:srgbClr val="FF9900"/>
    <a:srgbClr val="DBF991"/>
    <a:srgbClr val="00FFCC"/>
    <a:srgbClr val="00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12" autoAdjust="0"/>
    <p:restoredTop sz="94660"/>
  </p:normalViewPr>
  <p:slideViewPr>
    <p:cSldViewPr snapToGrid="0">
      <p:cViewPr>
        <p:scale>
          <a:sx n="67" d="100"/>
          <a:sy n="67" d="100"/>
        </p:scale>
        <p:origin x="15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DANIEL 8:14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VE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0500567884931192E-2"/>
          <c:y val="0.14164243590943923"/>
          <c:w val="0.9554493753265757"/>
          <c:h val="0.79521485713514228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0E71-4915-B64B-BEB486BE4CED}"/>
              </c:ext>
            </c:extLst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0E71-4915-B64B-BEB486BE4CED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0E71-4915-B64B-BEB486BE4CED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0E71-4915-B64B-BEB486BE4CED}"/>
              </c:ext>
            </c:extLst>
          </c:dPt>
          <c:dLbls>
            <c:delete val="1"/>
          </c:dLbls>
          <c:cat>
            <c:strRef>
              <c:f>Hoja1!$A$2:$A$5</c:f>
              <c:strCache>
                <c:ptCount val="2"/>
                <c:pt idx="0">
                  <c:v>2.300 Días.</c:v>
                </c:pt>
                <c:pt idx="1">
                  <c:v>70 Semanas.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71-4915-B64B-BEB486BE4CED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rotWithShape="1">
      <a:gsLst>
        <a:gs pos="0">
          <a:schemeClr val="accent6">
            <a:tint val="60000"/>
            <a:lumMod val="110000"/>
          </a:schemeClr>
        </a:gs>
        <a:gs pos="100000">
          <a:schemeClr val="accent6">
            <a:tint val="82000"/>
          </a:schemeClr>
        </a:gs>
      </a:gsLst>
      <a:lin ang="5400000" scaled="0"/>
    </a:gradFill>
    <a:ln w="9525" cap="rnd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V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C37F9-E043-4EF9-8F9A-3F910F2ADE25}" type="datetimeFigureOut">
              <a:rPr lang="es-CO" smtClean="0"/>
              <a:t>1/06/2024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59EAF-5113-4A1F-93C3-C9B9C5656E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3508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25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062079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947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026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786692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780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658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63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830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63415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14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280106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5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328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412952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48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51411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09D6508-E32B-463A-8880-9AD9CEEFE2DE}" type="slidenum">
              <a:rPr lang="es-ES" altLang="es-CO" smtClean="0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83785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  <p:sldLayoutId id="2147484196" r:id="rId12"/>
    <p:sldLayoutId id="2147484197" r:id="rId13"/>
    <p:sldLayoutId id="2147484198" r:id="rId14"/>
    <p:sldLayoutId id="2147484199" r:id="rId15"/>
    <p:sldLayoutId id="2147484200" r:id="rId16"/>
    <p:sldLayoutId id="21474842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3F3F28B6-BE7C-3330-03EB-BFE07AE2F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14312"/>
            <a:ext cx="9151716" cy="703011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72659" y="1145638"/>
            <a:ext cx="7714129" cy="1446550"/>
          </a:xfrm>
          <a:prstGeom prst="rect">
            <a:avLst/>
          </a:prstGeom>
          <a:effectLst>
            <a:glow rad="190500">
              <a:schemeClr val="tx1"/>
            </a:glo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4400" b="1" kern="0" dirty="0">
                <a:ln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glow rad="190500">
                    <a:schemeClr val="tx1"/>
                  </a:glo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EL ORIGEN PROFETICO DE LA IGLESIA ADVENTISTA I</a:t>
            </a:r>
            <a:endParaRPr lang="es-CO" sz="4800" b="1" kern="0" dirty="0">
              <a:ln>
                <a:solidFill>
                  <a:schemeClr val="tx1"/>
                </a:solidFill>
              </a:ln>
              <a:effectLst>
                <a:glow rad="190500">
                  <a:schemeClr val="tx1"/>
                </a:glo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AD4AD-750B-4B85-B2A8-923F94B1E467}" type="slidenum">
              <a:rPr lang="es-ES" altLang="es-CO" smtClean="0"/>
              <a:pPr>
                <a:defRPr/>
              </a:pPr>
              <a:t>1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630429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999421" y="864470"/>
            <a:ext cx="5145158" cy="120032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¿Para qué vino el ángel Gabriel?</a:t>
            </a:r>
          </a:p>
        </p:txBody>
      </p:sp>
      <p:sp>
        <p:nvSpPr>
          <p:cNvPr id="5" name="Espaço Reservado para Conteúdo 12"/>
          <p:cNvSpPr txBox="1">
            <a:spLocks/>
          </p:cNvSpPr>
          <p:nvPr/>
        </p:nvSpPr>
        <p:spPr>
          <a:xfrm>
            <a:off x="1999421" y="2385826"/>
            <a:ext cx="5644392" cy="206690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s-CO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“Y me hizo entender, y habló conmigo, diciendo: </a:t>
            </a:r>
            <a:r>
              <a:rPr lang="es-CO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Daniel, ahora he salido para darte sabiduría y entendimiento”</a:t>
            </a:r>
            <a:r>
              <a:rPr lang="es-CO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. Daniel 9:22. </a:t>
            </a:r>
            <a:endParaRPr kumimoji="0" lang="es-ES_tradnl" i="1" u="none" strike="noStrike" kern="120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371575" y="4784325"/>
            <a:ext cx="6400851" cy="156966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El ángel vino para continuar la explicación de la visión del capítulo 8 que quedó inconclusa unos 13 años atrás.</a:t>
            </a:r>
            <a:endParaRPr lang="es-CO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094265" y="5974287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b="1" kern="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20564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bg1">
                <a:lumMod val="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rgbClr val="DBEAB9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225827" y="1247661"/>
            <a:ext cx="6692347" cy="206210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s-CO" sz="32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“Al principio de tus ruegos fue dada la orden, y yo he venido para enseñártela, porque tú eres muy amado. Entiende, pues, la orden, y entiende la visión”. Daniel 9:23. </a:t>
            </a:r>
            <a:endParaRPr kumimoji="0" lang="es-CO" sz="3200" i="1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957957" y="3821173"/>
            <a:ext cx="5228086" cy="206210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 entonces que los 2300 días de Daniel 8:14 se pueden entender sólo a luz de lo revelado por el ángel en el capítulo 9.</a:t>
            </a:r>
            <a:endParaRPr kumimoji="0" lang="es-CO" sz="32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67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9290DA6-E119-40C4-FC08-3780CE0B8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338" y="5232736"/>
            <a:ext cx="1434825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27A3C1D7-A59F-600F-A1E2-7A391435CF18}"/>
              </a:ext>
            </a:extLst>
          </p:cNvPr>
          <p:cNvSpPr/>
          <p:nvPr/>
        </p:nvSpPr>
        <p:spPr>
          <a:xfrm>
            <a:off x="1677315" y="618821"/>
            <a:ext cx="5789371" cy="101566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El ángel continuó la explicación en el punto que se dio la interrupción.</a:t>
            </a:r>
            <a:endParaRPr lang="es-CO" sz="3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99A094F-2C01-581A-2DFF-242CC846E22A}"/>
              </a:ext>
            </a:extLst>
          </p:cNvPr>
          <p:cNvSpPr/>
          <p:nvPr/>
        </p:nvSpPr>
        <p:spPr>
          <a:xfrm>
            <a:off x="1154339" y="1982571"/>
            <a:ext cx="6835322" cy="286232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914400"/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“Setenta semanas están </a:t>
            </a:r>
            <a:r>
              <a:rPr lang="es-CO" sz="30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determinadas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sobre tu pueblo y sobre tu santa ciudad, para terminar la prevaricación, y poner fin al pecado, y expiar la iniquidad, para traer la justicia perdurable, y sellar la visión y la profecía, y ungir al Santo de los santos”. Daniel 9:24.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35A0D03-0B27-C39F-54C4-1B7F50C32FC3}"/>
              </a:ext>
            </a:extLst>
          </p:cNvPr>
          <p:cNvSpPr/>
          <p:nvPr/>
        </p:nvSpPr>
        <p:spPr>
          <a:xfrm>
            <a:off x="2589163" y="5232736"/>
            <a:ext cx="5400498" cy="101566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s-CO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“</a:t>
            </a:r>
            <a:r>
              <a:rPr lang="es-CO" sz="3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Chathak</a:t>
            </a:r>
            <a:r>
              <a:rPr lang="es-CO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” palabra hebrea que significa cortar, determinar, decretar.</a:t>
            </a:r>
            <a:endParaRPr lang="es-CO" sz="3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BF681BD-3885-5683-4D41-3AE47128B99B}"/>
              </a:ext>
            </a:extLst>
          </p:cNvPr>
          <p:cNvSpPr/>
          <p:nvPr/>
        </p:nvSpPr>
        <p:spPr>
          <a:xfrm>
            <a:off x="8226783" y="6027287"/>
            <a:ext cx="41870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77693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23DB4F5-7F74-461D-3BF5-BE15EBDBD2D0}"/>
              </a:ext>
            </a:extLst>
          </p:cNvPr>
          <p:cNvSpPr/>
          <p:nvPr/>
        </p:nvSpPr>
        <p:spPr>
          <a:xfrm>
            <a:off x="2612371" y="1613385"/>
            <a:ext cx="3919258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3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¿Cuánto tiempo son 70 semanas?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AC394EE-ECBA-0C0A-5468-6C2D3CBD3E0C}"/>
              </a:ext>
            </a:extLst>
          </p:cNvPr>
          <p:cNvSpPr/>
          <p:nvPr/>
        </p:nvSpPr>
        <p:spPr>
          <a:xfrm>
            <a:off x="1901540" y="3474804"/>
            <a:ext cx="5821661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70 semanas de 7 días cada una equivalen a 490 días. Pero aplicando el principio día por año, </a:t>
            </a:r>
            <a:r>
              <a:rPr lang="es-ES_tradnl" sz="3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70 semanas (490 días) son en realidad 490 años.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F271C6E-4BDD-4AD9-BFEF-BAC962EB2CAE}"/>
              </a:ext>
            </a:extLst>
          </p:cNvPr>
          <p:cNvSpPr/>
          <p:nvPr/>
        </p:nvSpPr>
        <p:spPr>
          <a:xfrm>
            <a:off x="7723201" y="5908022"/>
            <a:ext cx="41870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868107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F348118-E76F-CD3D-9A4C-E914726174AE}"/>
              </a:ext>
            </a:extLst>
          </p:cNvPr>
          <p:cNvSpPr/>
          <p:nvPr/>
        </p:nvSpPr>
        <p:spPr>
          <a:xfrm>
            <a:off x="2026078" y="768351"/>
            <a:ext cx="5434274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30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 Narrow" panose="020B0606020202030204" pitchFamily="34" charset="0"/>
              </a:rPr>
              <a:t>Lo que el ángel Gabriel está diciendo es que de los 2300 días (</a:t>
            </a:r>
            <a:r>
              <a:rPr lang="es-ES_tradnl" sz="3000" dirty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años</a:t>
            </a:r>
            <a:r>
              <a:rPr lang="es-ES_tradnl" sz="30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 Narrow" panose="020B0606020202030204" pitchFamily="34" charset="0"/>
              </a:rPr>
              <a:t>), están apartadas 70 semanas (</a:t>
            </a:r>
            <a:r>
              <a:rPr lang="es-ES_tradnl" sz="3000" dirty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490 años</a:t>
            </a:r>
            <a:r>
              <a:rPr lang="es-ES_tradnl" sz="30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 Narrow" panose="020B0606020202030204" pitchFamily="34" charset="0"/>
              </a:rPr>
              <a:t>) para los judíos (</a:t>
            </a:r>
            <a:r>
              <a:rPr lang="es-ES_tradnl" sz="3000" dirty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el pueblo de Daniel</a:t>
            </a:r>
            <a:r>
              <a:rPr lang="es-ES_tradnl" sz="30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 Narrow" panose="020B0606020202030204" pitchFamily="34" charset="0"/>
              </a:rPr>
              <a:t>).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EA6978C6-4EB2-F6A8-0683-E42880E17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0091" y="5789077"/>
            <a:ext cx="395510" cy="27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fld id="{44E22FF1-E7AE-4B11-A531-EEE3F0A4DA36}" type="slidenum">
              <a:rPr lang="es-ES" altLang="es-CO" sz="1800" b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pPr>
                <a:defRPr/>
              </a:pPr>
              <a:t>14</a:t>
            </a:fld>
            <a:endParaRPr lang="es-ES" altLang="es-CO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7599650-22C3-BC43-661B-1663A84A4C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9850474"/>
              </p:ext>
            </p:extLst>
          </p:nvPr>
        </p:nvGraphicFramePr>
        <p:xfrm>
          <a:off x="1436242" y="2934817"/>
          <a:ext cx="6271517" cy="340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E9793339-9C71-5806-D164-FD2E035BE662}"/>
              </a:ext>
            </a:extLst>
          </p:cNvPr>
          <p:cNvSpPr/>
          <p:nvPr/>
        </p:nvSpPr>
        <p:spPr>
          <a:xfrm>
            <a:off x="1521380" y="3097954"/>
            <a:ext cx="147668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S_tradnl" b="1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70 semanas</a:t>
            </a:r>
          </a:p>
          <a:p>
            <a:r>
              <a:rPr lang="es-ES_tradnl" b="1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(490 años)</a:t>
            </a:r>
            <a:endParaRPr lang="es-CO" sz="1100" dirty="0">
              <a:solidFill>
                <a:sysClr val="windowText" lastClr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B0D271-BA28-5BFB-7F8D-410FCC581747}"/>
              </a:ext>
            </a:extLst>
          </p:cNvPr>
          <p:cNvSpPr/>
          <p:nvPr/>
        </p:nvSpPr>
        <p:spPr>
          <a:xfrm>
            <a:off x="6070682" y="5655032"/>
            <a:ext cx="160011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S_tradnl" b="1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2.300 días</a:t>
            </a:r>
          </a:p>
          <a:p>
            <a:r>
              <a:rPr lang="es-ES_tradnl" b="1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(2.300 años)</a:t>
            </a:r>
            <a:endParaRPr lang="es-CO" sz="1100" dirty="0">
              <a:solidFill>
                <a:sysClr val="windowText" lastClr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3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F23391-39E8-5FD4-507E-8913C0F14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219" y="1680732"/>
            <a:ext cx="7514686" cy="224676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>
              <a:defRPr/>
            </a:pPr>
            <a:r>
              <a:rPr kumimoji="0" lang="es-CO" sz="2800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Aharoni" pitchFamily="2" charset="-79"/>
              </a:rPr>
              <a:t>“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Sabe, pues, y entiende, que desde la </a:t>
            </a:r>
            <a:r>
              <a:rPr lang="es-CO" sz="28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salida de la orden para restaurar</a:t>
            </a:r>
            <a:r>
              <a:rPr lang="es-CO" sz="2800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y edificar a Jerusalén</a:t>
            </a:r>
          </a:p>
          <a:p>
            <a:pPr lvl="0" algn="ctr" defTabSz="914400">
              <a:defRPr/>
            </a:pP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 </a:t>
            </a:r>
            <a:r>
              <a:rPr lang="es-CO" sz="28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hasta el Mesías Príncipe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, habrá siete semanas, y sesenta y dos semanas; se volverá a edificar la plaza y el muro en tiempos angustiosos”.</a:t>
            </a:r>
            <a:r>
              <a:rPr kumimoji="0" lang="es-CO" sz="2800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Aharoni" pitchFamily="2" charset="-79"/>
              </a:rPr>
              <a:t>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Daniel 9:25. </a:t>
            </a:r>
            <a:endParaRPr kumimoji="0" lang="es-ES" sz="2800" i="1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cs typeface="Aharoni" pitchFamily="2" charset="-79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CD83829-BCC7-E1C9-98EA-0195BBE7ED04}"/>
              </a:ext>
            </a:extLst>
          </p:cNvPr>
          <p:cNvSpPr/>
          <p:nvPr/>
        </p:nvSpPr>
        <p:spPr>
          <a:xfrm>
            <a:off x="686338" y="671512"/>
            <a:ext cx="7514687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¿Cuándo empiezan </a:t>
            </a: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las 70 semanas (490 años)</a:t>
            </a:r>
            <a:r>
              <a:rPr kumimoji="0" lang="es-CO" sz="32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?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E12F919-5B17-6757-C508-06D1CC09C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54" y="4475057"/>
            <a:ext cx="4060135" cy="15696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s-CO" sz="2400" b="1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“Desde la salida de la orden” </a:t>
            </a:r>
            <a:r>
              <a:rPr lang="es-CO" sz="24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Se refiere al decreto que dio Artajerjes rey de Persia en el año 457 a.C. Esdras 7:11-26. </a:t>
            </a:r>
            <a:endParaRPr lang="es-CO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13DAE54-24A1-1DC7-6DA3-C57A1B420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904" y="4493717"/>
            <a:ext cx="3801308" cy="15696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>
              <a:defRPr/>
            </a:pPr>
            <a:r>
              <a:rPr lang="es-CO" sz="2400" b="1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“Hasta el Mesías Príncipe” </a:t>
            </a:r>
            <a:r>
              <a:rPr lang="es-CO" sz="24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Se refiere al bautismo de Jesús en el año 27 d.C. al término de la semana 69.</a:t>
            </a:r>
            <a:endParaRPr kumimoji="0" lang="es-CO" sz="24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2695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000000"/>
            </a:gs>
            <a:gs pos="34000">
              <a:schemeClr val="bg2">
                <a:tint val="45000"/>
                <a:shade val="99000"/>
                <a:satMod val="350000"/>
              </a:schemeClr>
            </a:gs>
            <a:gs pos="91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1461269" y="469104"/>
            <a:ext cx="5897217" cy="120032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kern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Vijaya" panose="020B0604020202020204" pitchFamily="34" charset="0"/>
              </a:rPr>
              <a:t>Luego el ángel fracciona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kern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Vijaya" panose="020B0604020202020204" pitchFamily="34" charset="0"/>
              </a:rPr>
              <a:t>las 70 semanas en tres grupos: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>
          <a:xfrm>
            <a:off x="7817186" y="6006804"/>
            <a:ext cx="537685" cy="3651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fld id="{EFBDCC7A-5452-4D4D-8DB9-24ABBFEC2670}" type="slidenum">
              <a:rPr lang="es-ES" sz="18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>
                <a:defRPr/>
              </a:pPr>
              <a:t>16</a:t>
            </a:fld>
            <a:endParaRPr lang="es-E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590480"/>
              </p:ext>
            </p:extLst>
          </p:nvPr>
        </p:nvGraphicFramePr>
        <p:xfrm>
          <a:off x="2726737" y="1755837"/>
          <a:ext cx="3690526" cy="21718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45263">
                  <a:extLst>
                    <a:ext uri="{9D8B030D-6E8A-4147-A177-3AD203B41FA5}">
                      <a16:colId xmlns:a16="http://schemas.microsoft.com/office/drawing/2014/main" val="2276770064"/>
                    </a:ext>
                  </a:extLst>
                </a:gridCol>
                <a:gridCol w="1845263">
                  <a:extLst>
                    <a:ext uri="{9D8B030D-6E8A-4147-A177-3AD203B41FA5}">
                      <a16:colId xmlns:a16="http://schemas.microsoft.com/office/drawing/2014/main" val="3796532399"/>
                    </a:ext>
                  </a:extLst>
                </a:gridCol>
              </a:tblGrid>
              <a:tr h="542967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>
                          <a:ln>
                            <a:solidFill>
                              <a:srgbClr val="FFFF00"/>
                            </a:solidFill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 SEMANAS</a:t>
                      </a:r>
                      <a:endParaRPr lang="es-CO" sz="2000" dirty="0">
                        <a:ln>
                          <a:solidFill>
                            <a:srgbClr val="FFFF00"/>
                          </a:solidFill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>
                          <a:ln>
                            <a:solidFill>
                              <a:srgbClr val="FFFF00"/>
                            </a:solidFill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490 AÑOS</a:t>
                      </a:r>
                      <a:endParaRPr lang="es-CO" sz="2000" dirty="0">
                        <a:ln>
                          <a:solidFill>
                            <a:srgbClr val="FFFF00"/>
                          </a:solidFill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998271"/>
                  </a:ext>
                </a:extLst>
              </a:tr>
              <a:tr h="542967">
                <a:tc>
                  <a:txBody>
                    <a:bodyPr/>
                    <a:lstStyle/>
                    <a:p>
                      <a:r>
                        <a:rPr lang="es-CO" sz="2000" b="1" dirty="0"/>
                        <a:t>  7 SEMANAS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b="1" dirty="0"/>
                        <a:t>    49 AÑOS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3768593"/>
                  </a:ext>
                </a:extLst>
              </a:tr>
              <a:tr h="542967">
                <a:tc>
                  <a:txBody>
                    <a:bodyPr/>
                    <a:lstStyle/>
                    <a:p>
                      <a:r>
                        <a:rPr lang="es-CO" sz="2000" b="1" dirty="0"/>
                        <a:t>62 SEMANAS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b="1" dirty="0"/>
                        <a:t>     434 AÑOS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779486"/>
                  </a:ext>
                </a:extLst>
              </a:tr>
              <a:tr h="542967">
                <a:tc>
                  <a:txBody>
                    <a:bodyPr/>
                    <a:lstStyle/>
                    <a:p>
                      <a:r>
                        <a:rPr lang="es-CO" sz="2000" b="1" dirty="0"/>
                        <a:t>  1 SEMANA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b="1" dirty="0"/>
                        <a:t>      7 AÑOS</a:t>
                      </a:r>
                      <a:endParaRPr lang="es-CO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415365"/>
                  </a:ext>
                </a:extLst>
              </a:tr>
            </a:tbl>
          </a:graphicData>
        </a:graphic>
      </p:graphicFrame>
      <p:grpSp>
        <p:nvGrpSpPr>
          <p:cNvPr id="3" name="Grupo 2"/>
          <p:cNvGrpSpPr/>
          <p:nvPr/>
        </p:nvGrpSpPr>
        <p:grpSpPr>
          <a:xfrm>
            <a:off x="1178681" y="4466808"/>
            <a:ext cx="6586606" cy="702364"/>
            <a:chOff x="1444210" y="4784036"/>
            <a:chExt cx="6586606" cy="702364"/>
          </a:xfrm>
          <a:solidFill>
            <a:srgbClr val="FFFF99"/>
          </a:solidFill>
        </p:grpSpPr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3577951" y="4784036"/>
              <a:ext cx="2590800" cy="702364"/>
              <a:chOff x="1392" y="1344"/>
              <a:chExt cx="1536" cy="336"/>
            </a:xfrm>
            <a:grpFill/>
          </p:grpSpPr>
          <p:sp>
            <p:nvSpPr>
              <p:cNvPr id="6" name="AutoShape 21"/>
              <p:cNvSpPr>
                <a:spLocks noChangeArrowheads="1"/>
              </p:cNvSpPr>
              <p:nvPr/>
            </p:nvSpPr>
            <p:spPr bwMode="auto">
              <a:xfrm>
                <a:off x="1392" y="1344"/>
                <a:ext cx="1536" cy="336"/>
              </a:xfrm>
              <a:prstGeom prst="leftRightArrow">
                <a:avLst>
                  <a:gd name="adj1" fmla="val 59528"/>
                  <a:gd name="adj2" fmla="val 12868"/>
                </a:avLst>
              </a:prstGeom>
              <a:ln>
                <a:headEnd/>
                <a:tailEnd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i="0" u="none" strike="noStrike" kern="0" normalizeH="0" baseline="0" noProof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libri"/>
                </a:endParaRPr>
              </a:p>
            </p:txBody>
          </p:sp>
          <p:sp>
            <p:nvSpPr>
              <p:cNvPr id="7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28" y="1440"/>
                <a:ext cx="922" cy="14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36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62 semanas</a:t>
                </a:r>
              </a:p>
            </p:txBody>
          </p:sp>
        </p:grp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444210" y="4784036"/>
              <a:ext cx="2133742" cy="702364"/>
              <a:chOff x="192" y="1344"/>
              <a:chExt cx="1200" cy="336"/>
            </a:xfrm>
            <a:grpFill/>
          </p:grpSpPr>
          <p:sp>
            <p:nvSpPr>
              <p:cNvPr id="10" name="AutoShape 17"/>
              <p:cNvSpPr>
                <a:spLocks noChangeArrowheads="1"/>
              </p:cNvSpPr>
              <p:nvPr/>
            </p:nvSpPr>
            <p:spPr bwMode="auto">
              <a:xfrm>
                <a:off x="192" y="1344"/>
                <a:ext cx="1200" cy="336"/>
              </a:xfrm>
              <a:prstGeom prst="leftRightArrow">
                <a:avLst>
                  <a:gd name="adj1" fmla="val 59528"/>
                  <a:gd name="adj2" fmla="val 10053"/>
                </a:avLst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i="0" u="none" strike="noStrike" kern="0" normalizeH="0" baseline="0" noProof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libri"/>
                </a:endParaRPr>
              </a:p>
            </p:txBody>
          </p:sp>
          <p:sp>
            <p:nvSpPr>
              <p:cNvPr id="11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432" y="1440"/>
                <a:ext cx="720" cy="14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36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7 semanas</a:t>
                </a:r>
              </a:p>
            </p:txBody>
          </p:sp>
        </p:grpSp>
        <p:grpSp>
          <p:nvGrpSpPr>
            <p:cNvPr id="12" name="Group 27"/>
            <p:cNvGrpSpPr>
              <a:grpSpLocks/>
            </p:cNvGrpSpPr>
            <p:nvPr/>
          </p:nvGrpSpPr>
          <p:grpSpPr bwMode="auto">
            <a:xfrm>
              <a:off x="6168751" y="4797288"/>
              <a:ext cx="1862065" cy="689112"/>
              <a:chOff x="3024" y="960"/>
              <a:chExt cx="2496" cy="336"/>
            </a:xfrm>
            <a:grpFill/>
          </p:grpSpPr>
          <p:sp>
            <p:nvSpPr>
              <p:cNvPr id="13" name="AutoShape 25"/>
              <p:cNvSpPr>
                <a:spLocks noChangeArrowheads="1"/>
              </p:cNvSpPr>
              <p:nvPr/>
            </p:nvSpPr>
            <p:spPr bwMode="auto">
              <a:xfrm>
                <a:off x="3024" y="960"/>
                <a:ext cx="2496" cy="336"/>
              </a:xfrm>
              <a:prstGeom prst="leftRightArrow">
                <a:avLst>
                  <a:gd name="adj1" fmla="val 59528"/>
                  <a:gd name="adj2" fmla="val 20910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i="0" u="none" strike="noStrike" kern="0" normalizeH="0" baseline="0" noProof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libri"/>
                </a:endParaRPr>
              </a:p>
            </p:txBody>
          </p:sp>
          <p:sp>
            <p:nvSpPr>
              <p:cNvPr id="14" name="WordArt 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353" y="1051"/>
                <a:ext cx="1795" cy="1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36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1 semana</a:t>
                </a:r>
              </a:p>
            </p:txBody>
          </p:sp>
        </p:grpSp>
      </p:grpSp>
      <p:grpSp>
        <p:nvGrpSpPr>
          <p:cNvPr id="18" name="Grupo 17"/>
          <p:cNvGrpSpPr/>
          <p:nvPr/>
        </p:nvGrpSpPr>
        <p:grpSpPr>
          <a:xfrm>
            <a:off x="1178681" y="5081722"/>
            <a:ext cx="6586606" cy="712958"/>
            <a:chOff x="1278697" y="5253178"/>
            <a:chExt cx="6586606" cy="712958"/>
          </a:xfrm>
          <a:solidFill>
            <a:srgbClr val="FFFF99"/>
          </a:solidFill>
        </p:grpSpPr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>
              <a:off x="1278697" y="5263772"/>
              <a:ext cx="4724541" cy="702364"/>
            </a:xfrm>
            <a:prstGeom prst="leftRightArrow">
              <a:avLst>
                <a:gd name="adj1" fmla="val 59528"/>
                <a:gd name="adj2" fmla="val 10053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lvl="0" algn="ctr" defTabSz="914400">
                <a:defRPr/>
              </a:pPr>
              <a:r>
                <a:rPr lang="es-ES" sz="3200" kern="1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Narrow" panose="020B0606020202030204" pitchFamily="34" charset="0"/>
                </a:rPr>
                <a:t>69 semanas</a:t>
              </a:r>
            </a:p>
          </p:txBody>
        </p:sp>
        <p:sp>
          <p:nvSpPr>
            <p:cNvPr id="16" name="AutoShape 25"/>
            <p:cNvSpPr>
              <a:spLocks noChangeArrowheads="1"/>
            </p:cNvSpPr>
            <p:nvPr/>
          </p:nvSpPr>
          <p:spPr bwMode="auto">
            <a:xfrm>
              <a:off x="6008322" y="5253178"/>
              <a:ext cx="1856981" cy="699705"/>
            </a:xfrm>
            <a:prstGeom prst="leftRightArrow">
              <a:avLst>
                <a:gd name="adj1" fmla="val 59528"/>
                <a:gd name="adj2" fmla="val 2091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lvl="0" defTabSz="914400">
                <a:defRPr/>
              </a:pPr>
              <a:r>
                <a:rPr lang="es-ES" sz="3200" kern="1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Narrow" panose="020B0606020202030204" pitchFamily="34" charset="0"/>
                </a:rPr>
                <a:t>1 semana</a:t>
              </a:r>
            </a:p>
          </p:txBody>
        </p:sp>
      </p:grpSp>
      <p:sp>
        <p:nvSpPr>
          <p:cNvPr id="19" name="Text Box 53"/>
          <p:cNvSpPr txBox="1">
            <a:spLocks noChangeArrowheads="1"/>
          </p:cNvSpPr>
          <p:nvPr/>
        </p:nvSpPr>
        <p:spPr bwMode="auto">
          <a:xfrm>
            <a:off x="1110129" y="4211071"/>
            <a:ext cx="1211694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457 a.C.</a:t>
            </a:r>
          </a:p>
        </p:txBody>
      </p:sp>
      <p:sp>
        <p:nvSpPr>
          <p:cNvPr id="20" name="Text Box 54"/>
          <p:cNvSpPr txBox="1">
            <a:spLocks noChangeArrowheads="1"/>
          </p:cNvSpPr>
          <p:nvPr/>
        </p:nvSpPr>
        <p:spPr bwMode="auto">
          <a:xfrm>
            <a:off x="2994491" y="4215377"/>
            <a:ext cx="1214298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408 a.C.</a:t>
            </a:r>
          </a:p>
        </p:txBody>
      </p:sp>
      <p:sp>
        <p:nvSpPr>
          <p:cNvPr id="21" name="Text Box 55"/>
          <p:cNvSpPr txBox="1">
            <a:spLocks noChangeArrowheads="1"/>
          </p:cNvSpPr>
          <p:nvPr/>
        </p:nvSpPr>
        <p:spPr bwMode="auto">
          <a:xfrm>
            <a:off x="5431640" y="4211071"/>
            <a:ext cx="103832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>
              <a:defRPr/>
            </a:pPr>
            <a:r>
              <a:rPr lang="es-ES" sz="24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27 d.C.</a:t>
            </a:r>
          </a:p>
        </p:txBody>
      </p:sp>
      <p:sp>
        <p:nvSpPr>
          <p:cNvPr id="22" name="Text Box 55"/>
          <p:cNvSpPr txBox="1">
            <a:spLocks noChangeArrowheads="1"/>
          </p:cNvSpPr>
          <p:nvPr/>
        </p:nvSpPr>
        <p:spPr bwMode="auto">
          <a:xfrm>
            <a:off x="7258470" y="4215377"/>
            <a:ext cx="1303791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>
              <a:defRPr/>
            </a:pPr>
            <a:r>
              <a:rPr lang="es-ES" sz="24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34 d.C.</a:t>
            </a:r>
          </a:p>
        </p:txBody>
      </p:sp>
      <p:sp>
        <p:nvSpPr>
          <p:cNvPr id="23" name="AutoShape 17"/>
          <p:cNvSpPr>
            <a:spLocks noChangeArrowheads="1"/>
          </p:cNvSpPr>
          <p:nvPr/>
        </p:nvSpPr>
        <p:spPr bwMode="auto">
          <a:xfrm>
            <a:off x="1200101" y="5728415"/>
            <a:ext cx="6565186" cy="702364"/>
          </a:xfrm>
          <a:prstGeom prst="leftRightArrow">
            <a:avLst>
              <a:gd name="adj1" fmla="val 59528"/>
              <a:gd name="adj2" fmla="val 10053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lvl="0" algn="ctr" defTabSz="914400">
              <a:defRPr/>
            </a:pPr>
            <a:r>
              <a:rPr lang="es-ES" sz="3200" kern="1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70 semanas (490 años)</a:t>
            </a:r>
          </a:p>
        </p:txBody>
      </p:sp>
    </p:spTree>
    <p:extLst>
      <p:ext uri="{BB962C8B-B14F-4D97-AF65-F5344CB8AC3E}">
        <p14:creationId xmlns:p14="http://schemas.microsoft.com/office/powerpoint/2010/main" val="2207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705713" y="2640278"/>
            <a:ext cx="4152967" cy="2008443"/>
            <a:chOff x="2705713" y="3205367"/>
            <a:chExt cx="4152967" cy="2008443"/>
          </a:xfrm>
        </p:grpSpPr>
        <p:grpSp>
          <p:nvGrpSpPr>
            <p:cNvPr id="3" name="Grupo 2"/>
            <p:cNvGrpSpPr/>
            <p:nvPr/>
          </p:nvGrpSpPr>
          <p:grpSpPr>
            <a:xfrm>
              <a:off x="2705713" y="3205367"/>
              <a:ext cx="4152967" cy="1732257"/>
              <a:chOff x="2705713" y="3072845"/>
              <a:chExt cx="4152967" cy="1732257"/>
            </a:xfrm>
          </p:grpSpPr>
          <p:sp>
            <p:nvSpPr>
              <p:cNvPr id="7" name="AutoShape 25"/>
              <p:cNvSpPr>
                <a:spLocks noChangeArrowheads="1"/>
              </p:cNvSpPr>
              <p:nvPr/>
            </p:nvSpPr>
            <p:spPr bwMode="auto">
              <a:xfrm>
                <a:off x="2705713" y="4103844"/>
                <a:ext cx="1872726" cy="699705"/>
              </a:xfrm>
              <a:prstGeom prst="leftRightArrow">
                <a:avLst>
                  <a:gd name="adj1" fmla="val 59528"/>
                  <a:gd name="adj2" fmla="val 20910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lvl="0" algn="ctr" defTabSz="914400">
                  <a:defRPr/>
                </a:pPr>
                <a:r>
                  <a:rPr lang="es-ES" sz="3200" kern="1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</a:rPr>
                  <a:t>½ </a:t>
                </a:r>
                <a:r>
                  <a:rPr kumimoji="0" lang="es-ES" sz="32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semana</a:t>
                </a:r>
              </a:p>
            </p:txBody>
          </p:sp>
          <p:sp>
            <p:nvSpPr>
              <p:cNvPr id="9" name="AutoShape 25"/>
              <p:cNvSpPr>
                <a:spLocks noChangeArrowheads="1"/>
              </p:cNvSpPr>
              <p:nvPr/>
            </p:nvSpPr>
            <p:spPr bwMode="auto">
              <a:xfrm>
                <a:off x="2709882" y="3507731"/>
                <a:ext cx="3724235" cy="699705"/>
              </a:xfrm>
              <a:prstGeom prst="leftRightArrow">
                <a:avLst>
                  <a:gd name="adj1" fmla="val 59528"/>
                  <a:gd name="adj2" fmla="val 20910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32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 </a:t>
                </a:r>
                <a:r>
                  <a:rPr lang="es-ES" sz="3200" kern="1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</a:rPr>
                  <a:t>S</a:t>
                </a:r>
                <a:r>
                  <a:rPr kumimoji="0" lang="es-ES" sz="32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emana 70.</a:t>
                </a:r>
              </a:p>
            </p:txBody>
          </p:sp>
          <p:sp>
            <p:nvSpPr>
              <p:cNvPr id="11" name="AutoShape 25"/>
              <p:cNvSpPr>
                <a:spLocks noChangeArrowheads="1"/>
              </p:cNvSpPr>
              <p:nvPr/>
            </p:nvSpPr>
            <p:spPr bwMode="auto">
              <a:xfrm>
                <a:off x="4585080" y="4105397"/>
                <a:ext cx="1872726" cy="699705"/>
              </a:xfrm>
              <a:prstGeom prst="leftRightArrow">
                <a:avLst>
                  <a:gd name="adj1" fmla="val 59528"/>
                  <a:gd name="adj2" fmla="val 20910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lvl="0" algn="ctr" defTabSz="914400">
                  <a:defRPr/>
                </a:pPr>
                <a:r>
                  <a:rPr lang="es-ES" sz="3200" kern="1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</a:rPr>
                  <a:t>½ </a:t>
                </a:r>
                <a:r>
                  <a:rPr kumimoji="0" lang="es-ES" sz="3200" i="0" u="none" strike="noStrike" kern="1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semana</a:t>
                </a:r>
              </a:p>
            </p:txBody>
          </p:sp>
          <p:sp>
            <p:nvSpPr>
              <p:cNvPr id="13" name="Text Box 55"/>
              <p:cNvSpPr txBox="1">
                <a:spLocks noChangeArrowheads="1"/>
              </p:cNvSpPr>
              <p:nvPr/>
            </p:nvSpPr>
            <p:spPr bwMode="auto">
              <a:xfrm>
                <a:off x="2729764" y="3084861"/>
                <a:ext cx="1246355" cy="46166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i="0" u="none" strike="noStrike" kern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27 d.C.</a:t>
                </a:r>
              </a:p>
            </p:txBody>
          </p:sp>
          <p:sp>
            <p:nvSpPr>
              <p:cNvPr id="14" name="Text Box 55"/>
              <p:cNvSpPr txBox="1">
                <a:spLocks noChangeArrowheads="1"/>
              </p:cNvSpPr>
              <p:nvPr/>
            </p:nvSpPr>
            <p:spPr bwMode="auto">
              <a:xfrm>
                <a:off x="5651471" y="3089167"/>
                <a:ext cx="1207209" cy="46166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i="0" u="none" strike="noStrike" kern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34 d.C.</a:t>
                </a:r>
              </a:p>
            </p:txBody>
          </p:sp>
          <p:sp>
            <p:nvSpPr>
              <p:cNvPr id="15" name="Text Box 55"/>
              <p:cNvSpPr txBox="1">
                <a:spLocks noChangeArrowheads="1"/>
              </p:cNvSpPr>
              <p:nvPr/>
            </p:nvSpPr>
            <p:spPr bwMode="auto">
              <a:xfrm>
                <a:off x="4233091" y="3072845"/>
                <a:ext cx="1246355" cy="46166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2400" kern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Narrow" panose="020B0606020202030204" pitchFamily="34" charset="0"/>
                  </a:rPr>
                  <a:t>31</a:t>
                </a:r>
                <a:r>
                  <a:rPr kumimoji="0" lang="es-ES" sz="2400" i="0" u="none" strike="noStrike" kern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 d.C.</a:t>
                </a:r>
              </a:p>
            </p:txBody>
          </p:sp>
        </p:grpSp>
        <p:sp>
          <p:nvSpPr>
            <p:cNvPr id="16" name="Text Box 55"/>
            <p:cNvSpPr txBox="1">
              <a:spLocks noChangeArrowheads="1"/>
            </p:cNvSpPr>
            <p:nvPr/>
          </p:nvSpPr>
          <p:spPr bwMode="auto">
            <a:xfrm>
              <a:off x="4859082" y="4752145"/>
              <a:ext cx="1324722" cy="46166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defTabSz="914400">
                <a:defRPr/>
              </a:pPr>
              <a:r>
                <a:rPr lang="es-ES" sz="2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Narrow" panose="020B0606020202030204" pitchFamily="34" charset="0"/>
                </a:rPr>
                <a:t>3 ½ días.</a:t>
              </a:r>
              <a:endParaRPr kumimoji="0" lang="es-ES" sz="24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Text Box 55"/>
            <p:cNvSpPr txBox="1">
              <a:spLocks noChangeArrowheads="1"/>
            </p:cNvSpPr>
            <p:nvPr/>
          </p:nvSpPr>
          <p:spPr bwMode="auto">
            <a:xfrm>
              <a:off x="2979715" y="4747978"/>
              <a:ext cx="1324722" cy="46166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defTabSz="914400">
                <a:defRPr/>
              </a:pPr>
              <a:r>
                <a:rPr lang="es-ES" sz="2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Narrow" panose="020B0606020202030204" pitchFamily="34" charset="0"/>
                </a:rPr>
                <a:t>3 ½ días.</a:t>
              </a:r>
              <a:endParaRPr kumimoji="0" lang="es-ES" sz="24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ectángulo 7"/>
          <p:cNvSpPr/>
          <p:nvPr/>
        </p:nvSpPr>
        <p:spPr>
          <a:xfrm>
            <a:off x="1181099" y="1011590"/>
            <a:ext cx="6781801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“Y por otra semana confirmará el pacto con muchos; a la mitad de la semana hará cesar el sacrificio y la ofrenda”. Daniel 9:27.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729764" y="411322"/>
            <a:ext cx="3684472" cy="6463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DADADA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La última semana.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041253" y="5713995"/>
            <a:ext cx="41870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181100" y="4838489"/>
            <a:ext cx="6781801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mitad de la semana 70, en la primavera del año 31 d.C. Jesús muere en la cruz e invalida el sistema sacrificial del santuario terrenal.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181099" y="2710592"/>
            <a:ext cx="6781801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semana 70 empieza en el año 27 d.C. con el bautismo de Cristo y termina en el año 34 d.C. con el apedreamiento de Esteban, </a:t>
            </a:r>
          </a:p>
          <a:p>
            <a:pPr lvl="0" algn="ctr">
              <a:defRPr/>
            </a:pP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(primer mártir cristiano) Hechos 7:54-59. </a:t>
            </a:r>
          </a:p>
        </p:txBody>
      </p:sp>
    </p:spTree>
    <p:extLst>
      <p:ext uri="{BB962C8B-B14F-4D97-AF65-F5344CB8AC3E}">
        <p14:creationId xmlns:p14="http://schemas.microsoft.com/office/powerpoint/2010/main" val="374903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C08DAF9-F464-9E4F-FB75-FD2F9A53366A}"/>
              </a:ext>
            </a:extLst>
          </p:cNvPr>
          <p:cNvSpPr/>
          <p:nvPr/>
        </p:nvSpPr>
        <p:spPr>
          <a:xfrm>
            <a:off x="742122" y="597455"/>
            <a:ext cx="7659756" cy="566308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CO" sz="3200" b="1" dirty="0">
                <a:ln/>
                <a:solidFill>
                  <a:schemeClr val="accent4"/>
                </a:solidFill>
                <a:latin typeface="Georgia" panose="02040502050405020303" pitchFamily="18" charset="0"/>
              </a:rPr>
              <a:t>Daniel 9:24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Setenta semanas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(490 años) </a:t>
            </a:r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están determinadas sobre tu pueblo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(los judíos, el pueblo de Daniel)</a:t>
            </a:r>
            <a:r>
              <a:rPr lang="es-CO" sz="30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</a:t>
            </a:r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sobre tu santa ciudad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(Jerusalén), </a:t>
            </a:r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para terminar la prevaricación, y poner fin al pecado, y expiar la iniquidad, para traer la justicia perdurable,</a:t>
            </a:r>
            <a:r>
              <a:rPr lang="es-CO" sz="30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(en la cruz, Jesús venció al diablo y al pecado y garantizó la victoria de su pueblo)</a:t>
            </a:r>
            <a:r>
              <a:rPr lang="es-CO" sz="30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</a:t>
            </a:r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sellar la visión y la profecía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(garantizar el cumplimiento de la profecía de los 2.300 días)</a:t>
            </a:r>
            <a:r>
              <a:rPr lang="es-CO" sz="30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, </a:t>
            </a:r>
            <a:r>
              <a:rPr lang="es-CO" sz="30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ungir al Santo de los santos </a:t>
            </a:r>
            <a:r>
              <a:rPr lang="es-CO" sz="3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(el santuario celestial cuando Jesús ascendió al cielo después de su resurrección). </a:t>
            </a:r>
            <a:endParaRPr lang="es-CO" sz="3000" b="1" i="1" dirty="0">
              <a:ln/>
              <a:solidFill>
                <a:schemeClr val="accent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76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9BE75DF-A374-D649-4E04-E18A30ABDC0B}"/>
              </a:ext>
            </a:extLst>
          </p:cNvPr>
          <p:cNvSpPr/>
          <p:nvPr/>
        </p:nvSpPr>
        <p:spPr>
          <a:xfrm>
            <a:off x="650081" y="705177"/>
            <a:ext cx="7843838" cy="544764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CO" sz="36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Daniel 9:25  </a:t>
            </a:r>
          </a:p>
          <a:p>
            <a:pPr algn="just"/>
            <a:r>
              <a:rPr lang="es-CO" sz="24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Sabe, pues, y entiende, que desde la salida de la orden para restaurar y edificar a Jerusalén </a:t>
            </a:r>
            <a:r>
              <a:rPr lang="es-CO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</a:rPr>
              <a:t>(el decreto del rey Artajerjes en el año 457 a.C. para reedificar a Jerusalén) </a:t>
            </a:r>
            <a:r>
              <a:rPr lang="es-CO" sz="24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hasta el Mesías Príncipe </a:t>
            </a:r>
            <a:r>
              <a:rPr lang="es-CO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</a:rPr>
              <a:t>(Jesús en ocasión de su bautismo/ungimiento por el Espíritu Santo en el Jordán), </a:t>
            </a:r>
            <a:r>
              <a:rPr lang="es-CO" sz="24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habrá siete semanas, y sesenta y dos semanas </a:t>
            </a:r>
            <a:r>
              <a:rPr lang="es-CO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</a:rPr>
              <a:t>(69 semanas = 483 años desde el decreto de Artajerjes en el 457 a.C. hasta el bautismo de Jesús en el 27 d. C.)</a:t>
            </a:r>
            <a:r>
              <a:rPr lang="es-CO" sz="2400" b="1" i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;</a:t>
            </a:r>
            <a:r>
              <a:rPr lang="es-CO" sz="24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 se volverá a edificar la plaza y el muro </a:t>
            </a:r>
            <a:r>
              <a:rPr lang="es-CO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</a:rPr>
              <a:t>(de Jerusalén) </a:t>
            </a:r>
            <a:r>
              <a:rPr lang="es-CO" sz="2400" b="1" dirty="0">
                <a:ln/>
                <a:solidFill>
                  <a:schemeClr val="accent4"/>
                </a:solidFill>
                <a:latin typeface="Arial Rounded MT Bold" panose="020F0704030504030204" pitchFamily="34" charset="0"/>
              </a:rPr>
              <a:t>en tiempos angustiosos </a:t>
            </a:r>
            <a:r>
              <a:rPr lang="es-CO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</a:rPr>
              <a:t>(por causa de las naciones vecinas que se oponían a la reocupación de Palestina por Israel). </a:t>
            </a:r>
            <a:endParaRPr lang="es-CO" sz="2400" b="1" i="1" dirty="0">
              <a:ln/>
              <a:solidFill>
                <a:schemeClr val="accent4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58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752342" y="868186"/>
            <a:ext cx="5639317" cy="7078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4000" b="1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>
                    <a:schemeClr val="bg1"/>
                  </a:glo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La Visión de Daniel 8.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715875" y="5793650"/>
            <a:ext cx="5712250" cy="58477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¿Qué vio el profeta Daniel?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437743" y="2117549"/>
            <a:ext cx="6268513" cy="30469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“En el año tercero del reinado del rey Belsasar </a:t>
            </a:r>
            <a:r>
              <a:rPr lang="es-CO" sz="3200" b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 apareció una visión </a:t>
            </a: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mí, Daniel, …yo estaba en Susa, que es la capital del reino en la provincia de </a:t>
            </a:r>
            <a:r>
              <a:rPr lang="es-CO" sz="3200" kern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Elam</a:t>
            </a: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lvl="0" algn="ctr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vi, pues, </a:t>
            </a:r>
            <a:r>
              <a:rPr lang="es-CO" sz="3200" b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visión</a:t>
            </a: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estando junto al río Ulai”. Daniel 8:1,2.</a:t>
            </a:r>
            <a:endParaRPr kumimoji="0" lang="es-CO" sz="32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E22FF1-E7AE-4B11-A531-EEE3F0A4DA36}" type="slidenum">
              <a:rPr lang="es-ES" altLang="es-CO" smtClean="0"/>
              <a:pPr>
                <a:defRPr/>
              </a:pPr>
              <a:t>2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5255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F4B0734-3DA8-77CC-3C80-8916ECA8E341}"/>
              </a:ext>
            </a:extLst>
          </p:cNvPr>
          <p:cNvSpPr txBox="1"/>
          <p:nvPr/>
        </p:nvSpPr>
        <p:spPr>
          <a:xfrm>
            <a:off x="850106" y="557212"/>
            <a:ext cx="7765257" cy="526297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CO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Daniel 9:26 </a:t>
            </a:r>
          </a:p>
          <a:p>
            <a:pPr algn="ctr"/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después de las sesenta y dos semanas </a:t>
            </a:r>
            <a:r>
              <a:rPr lang="es-CO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(en algún momento después del año 27 d.C.)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se quitará la vida al Mesías mas no por sí</a:t>
            </a:r>
            <a:r>
              <a:rPr lang="es-CO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; </a:t>
            </a:r>
            <a:r>
              <a:rPr lang="es-CO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(Jesús fue martirizado en la cruz del Calvario por nuestros pecados),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el pueblo de un príncipe que ha de venir </a:t>
            </a:r>
            <a:r>
              <a:rPr lang="es-CO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(los romanos al mando del general Tito)</a:t>
            </a:r>
            <a:r>
              <a:rPr lang="es-CO" sz="28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,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destruirá la ciudad y el santuario </a:t>
            </a:r>
          </a:p>
          <a:p>
            <a:pPr algn="ctr"/>
            <a:r>
              <a:rPr lang="es-CO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(los soldados romanos quemaron el templo y destruyeron a Jerusalén en el año 70 d.C.);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su fin será con inundación, y hasta el fin de la guerra durarán las devastaciones </a:t>
            </a:r>
            <a:r>
              <a:rPr lang="es-CO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(muchos judíos fueron muertos y otros esparcidos y Palestina quedó casi despoblada). </a:t>
            </a:r>
            <a:endParaRPr lang="es-CO" sz="2800" b="1" i="1" dirty="0">
              <a:ln/>
              <a:solidFill>
                <a:schemeClr val="accent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381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B186E88-8CC5-17D2-2E2C-3215185A9D09}"/>
              </a:ext>
            </a:extLst>
          </p:cNvPr>
          <p:cNvSpPr/>
          <p:nvPr/>
        </p:nvSpPr>
        <p:spPr>
          <a:xfrm>
            <a:off x="557212" y="582067"/>
            <a:ext cx="8029575" cy="569386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CO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Daniel 9:27 </a:t>
            </a:r>
          </a:p>
          <a:p>
            <a:pPr algn="just"/>
            <a:r>
              <a:rPr lang="es-CO" sz="2800" b="1" dirty="0">
                <a:ln/>
                <a:solidFill>
                  <a:schemeClr val="accent4"/>
                </a:solidFill>
                <a:latin typeface="Georgia" panose="02040502050405020303" pitchFamily="18" charset="0"/>
              </a:rPr>
              <a:t>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Y por otra semana confirmará el pacto con muchos </a:t>
            </a:r>
            <a:r>
              <a:rPr lang="es-CO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(Jesús hizo pacto con su pueblo en la última semana que va desde el 27 d.C. hasta el 34 d.C.);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a la mitad de la semana </a:t>
            </a:r>
            <a:r>
              <a:rPr lang="es-CO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(la Pascua del año 31 d.C.)</a:t>
            </a:r>
            <a:r>
              <a:rPr lang="es-CO" sz="28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hará cesar el sacrificio y la ofrenda </a:t>
            </a:r>
            <a:r>
              <a:rPr lang="es-CO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(el sacrificio de Jesús remplazó los sacrificios de animales del santuario hebreo)</a:t>
            </a:r>
            <a:r>
              <a:rPr lang="es-CO" sz="28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.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Después con la muchedumbre de las abominaciones vendrá el desolador </a:t>
            </a:r>
            <a:r>
              <a:rPr lang="es-CO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(la acción destructora y sacrílega de Roma contra Jerusalén en el 70 d.C.)</a:t>
            </a:r>
            <a:r>
              <a:rPr lang="es-CO" sz="2800" b="1" i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, </a:t>
            </a:r>
            <a:r>
              <a:rPr lang="es-CO" sz="2800" b="1" dirty="0">
                <a:ln/>
                <a:solidFill>
                  <a:schemeClr val="accent4"/>
                </a:solidFill>
                <a:latin typeface="Arial Narrow" panose="020B0606020202030204" pitchFamily="34" charset="0"/>
              </a:rPr>
              <a:t>hasta que venga la consumación, y lo que está determinado se derrame sobre el desolador </a:t>
            </a:r>
            <a:r>
              <a:rPr lang="es-CO" sz="28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(la destrucción de Roma pagana y la destrucción de Roma papal al fin del tiempo). </a:t>
            </a:r>
            <a:endParaRPr lang="es-CO" sz="2800" b="1" i="1" dirty="0">
              <a:ln/>
              <a:solidFill>
                <a:schemeClr val="accent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94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000000"/>
            </a:gs>
            <a:gs pos="34000">
              <a:schemeClr val="bg2">
                <a:tint val="45000"/>
                <a:shade val="99000"/>
                <a:satMod val="350000"/>
              </a:schemeClr>
            </a:gs>
            <a:gs pos="91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40"/>
          <p:cNvGrpSpPr>
            <a:grpSpLocks/>
          </p:cNvGrpSpPr>
          <p:nvPr/>
        </p:nvGrpSpPr>
        <p:grpSpPr bwMode="auto">
          <a:xfrm>
            <a:off x="417357" y="3930650"/>
            <a:ext cx="1752600" cy="1646238"/>
            <a:chOff x="144" y="3120"/>
            <a:chExt cx="1104" cy="1037"/>
          </a:xfrm>
          <a:noFill/>
        </p:grpSpPr>
        <p:pic>
          <p:nvPicPr>
            <p:cNvPr id="57" name="Picture 2" descr="Decreto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3120"/>
              <a:ext cx="533" cy="1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58" name="Text Box 39"/>
            <p:cNvSpPr txBox="1">
              <a:spLocks noChangeArrowheads="1"/>
            </p:cNvSpPr>
            <p:nvPr/>
          </p:nvSpPr>
          <p:spPr bwMode="auto">
            <a:xfrm>
              <a:off x="384" y="3888"/>
              <a:ext cx="864" cy="23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El decreto</a:t>
              </a:r>
            </a:p>
          </p:txBody>
        </p:sp>
      </p:grpSp>
      <p:grpSp>
        <p:nvGrpSpPr>
          <p:cNvPr id="59" name="Group 42"/>
          <p:cNvGrpSpPr>
            <a:grpSpLocks/>
          </p:cNvGrpSpPr>
          <p:nvPr/>
        </p:nvGrpSpPr>
        <p:grpSpPr bwMode="auto">
          <a:xfrm>
            <a:off x="1527180" y="3367382"/>
            <a:ext cx="1905000" cy="1941513"/>
            <a:chOff x="1008" y="2640"/>
            <a:chExt cx="1200" cy="1223"/>
          </a:xfrm>
          <a:noFill/>
        </p:grpSpPr>
        <p:pic>
          <p:nvPicPr>
            <p:cNvPr id="60" name="Picture 3" descr="Reconstrucción de Jerusalé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8" y="2640"/>
              <a:ext cx="936" cy="8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61" name="Text Box 41"/>
            <p:cNvSpPr txBox="1">
              <a:spLocks noChangeArrowheads="1"/>
            </p:cNvSpPr>
            <p:nvPr/>
          </p:nvSpPr>
          <p:spPr bwMode="auto">
            <a:xfrm>
              <a:off x="1104" y="3456"/>
              <a:ext cx="1104" cy="407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Reconstrucción de Jerusalén</a:t>
              </a:r>
            </a:p>
          </p:txBody>
        </p:sp>
      </p:grpSp>
      <p:grpSp>
        <p:nvGrpSpPr>
          <p:cNvPr id="62" name="Group 65"/>
          <p:cNvGrpSpPr>
            <a:grpSpLocks/>
          </p:cNvGrpSpPr>
          <p:nvPr/>
        </p:nvGrpSpPr>
        <p:grpSpPr bwMode="auto">
          <a:xfrm>
            <a:off x="4253115" y="3522662"/>
            <a:ext cx="1468439" cy="2054225"/>
            <a:chOff x="2592" y="3168"/>
            <a:chExt cx="925" cy="1294"/>
          </a:xfrm>
          <a:noFill/>
        </p:grpSpPr>
        <p:pic>
          <p:nvPicPr>
            <p:cNvPr id="63" name="Picture 4" descr="Bautismo de Crist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92" y="3168"/>
              <a:ext cx="749" cy="9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64" name="Text Box 43"/>
            <p:cNvSpPr txBox="1">
              <a:spLocks noChangeArrowheads="1"/>
            </p:cNvSpPr>
            <p:nvPr/>
          </p:nvSpPr>
          <p:spPr bwMode="auto">
            <a:xfrm>
              <a:off x="2617" y="4055"/>
              <a:ext cx="900" cy="407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El Bautismo de Cristo</a:t>
              </a:r>
            </a:p>
          </p:txBody>
        </p:sp>
      </p:grpSp>
      <p:grpSp>
        <p:nvGrpSpPr>
          <p:cNvPr id="65" name="Group 48"/>
          <p:cNvGrpSpPr>
            <a:grpSpLocks/>
          </p:cNvGrpSpPr>
          <p:nvPr/>
        </p:nvGrpSpPr>
        <p:grpSpPr bwMode="auto">
          <a:xfrm>
            <a:off x="7334146" y="3235423"/>
            <a:ext cx="1541108" cy="2489200"/>
            <a:chOff x="4504" y="2950"/>
            <a:chExt cx="1094" cy="1568"/>
          </a:xfrm>
          <a:noFill/>
        </p:grpSpPr>
        <p:pic>
          <p:nvPicPr>
            <p:cNvPr id="66" name="Picture 6" descr="Martirio de Esteban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04" y="2950"/>
              <a:ext cx="1094" cy="9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67" name="Text Box 46"/>
            <p:cNvSpPr txBox="1">
              <a:spLocks noChangeArrowheads="1"/>
            </p:cNvSpPr>
            <p:nvPr/>
          </p:nvSpPr>
          <p:spPr bwMode="auto">
            <a:xfrm>
              <a:off x="4724" y="3936"/>
              <a:ext cx="703" cy="582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Martirio de Esteban</a:t>
              </a:r>
            </a:p>
          </p:txBody>
        </p:sp>
      </p:grpSp>
      <p:grpSp>
        <p:nvGrpSpPr>
          <p:cNvPr id="68" name="Group 51"/>
          <p:cNvGrpSpPr>
            <a:grpSpLocks/>
          </p:cNvGrpSpPr>
          <p:nvPr/>
        </p:nvGrpSpPr>
        <p:grpSpPr bwMode="auto">
          <a:xfrm>
            <a:off x="5828077" y="3146622"/>
            <a:ext cx="1133331" cy="2773363"/>
            <a:chOff x="3888" y="2160"/>
            <a:chExt cx="702" cy="1747"/>
          </a:xfrm>
        </p:grpSpPr>
        <p:pic>
          <p:nvPicPr>
            <p:cNvPr id="69" name="Picture 5" descr="Muerte de Crist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88" y="2160"/>
              <a:ext cx="590" cy="1339"/>
            </a:xfrm>
            <a:prstGeom prst="rect">
              <a:avLst/>
            </a:prstGeom>
            <a:noFill/>
          </p:spPr>
        </p:pic>
        <p:sp>
          <p:nvSpPr>
            <p:cNvPr id="70" name="Text Box 47"/>
            <p:cNvSpPr txBox="1">
              <a:spLocks noChangeArrowheads="1"/>
            </p:cNvSpPr>
            <p:nvPr/>
          </p:nvSpPr>
          <p:spPr bwMode="auto">
            <a:xfrm>
              <a:off x="3918" y="3500"/>
              <a:ext cx="67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Muerte de Cristo</a:t>
              </a:r>
            </a:p>
          </p:txBody>
        </p:sp>
      </p:grpSp>
      <p:grpSp>
        <p:nvGrpSpPr>
          <p:cNvPr id="71" name="Group 63"/>
          <p:cNvGrpSpPr>
            <a:grpSpLocks/>
          </p:cNvGrpSpPr>
          <p:nvPr/>
        </p:nvGrpSpPr>
        <p:grpSpPr bwMode="auto">
          <a:xfrm>
            <a:off x="177836" y="2675830"/>
            <a:ext cx="8678863" cy="2276475"/>
            <a:chOff x="208" y="1712"/>
            <a:chExt cx="5467" cy="1434"/>
          </a:xfrm>
        </p:grpSpPr>
        <p:sp>
          <p:nvSpPr>
            <p:cNvPr id="72" name="Text Box 53"/>
            <p:cNvSpPr txBox="1">
              <a:spLocks noChangeArrowheads="1"/>
            </p:cNvSpPr>
            <p:nvPr/>
          </p:nvSpPr>
          <p:spPr bwMode="auto">
            <a:xfrm>
              <a:off x="208" y="1776"/>
              <a:ext cx="624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457 a.C.</a:t>
              </a:r>
            </a:p>
          </p:txBody>
        </p:sp>
        <p:sp>
          <p:nvSpPr>
            <p:cNvPr id="73" name="Text Box 54"/>
            <p:cNvSpPr txBox="1">
              <a:spLocks noChangeArrowheads="1"/>
            </p:cNvSpPr>
            <p:nvPr/>
          </p:nvSpPr>
          <p:spPr bwMode="auto">
            <a:xfrm>
              <a:off x="1104" y="1776"/>
              <a:ext cx="624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408 a.C.</a:t>
              </a:r>
            </a:p>
          </p:txBody>
        </p:sp>
        <p:sp>
          <p:nvSpPr>
            <p:cNvPr id="74" name="Text Box 55"/>
            <p:cNvSpPr txBox="1">
              <a:spLocks noChangeArrowheads="1"/>
            </p:cNvSpPr>
            <p:nvPr/>
          </p:nvSpPr>
          <p:spPr bwMode="auto">
            <a:xfrm>
              <a:off x="3095" y="1782"/>
              <a:ext cx="596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27 d.C.</a:t>
              </a:r>
            </a:p>
          </p:txBody>
        </p:sp>
        <p:sp>
          <p:nvSpPr>
            <p:cNvPr id="75" name="Text Box 56"/>
            <p:cNvSpPr txBox="1">
              <a:spLocks noChangeArrowheads="1"/>
            </p:cNvSpPr>
            <p:nvPr/>
          </p:nvSpPr>
          <p:spPr bwMode="auto">
            <a:xfrm>
              <a:off x="3961" y="1776"/>
              <a:ext cx="551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31 d.C.</a:t>
              </a:r>
            </a:p>
          </p:txBody>
        </p:sp>
        <p:sp>
          <p:nvSpPr>
            <p:cNvPr id="76" name="Text Box 57"/>
            <p:cNvSpPr txBox="1">
              <a:spLocks noChangeArrowheads="1"/>
            </p:cNvSpPr>
            <p:nvPr/>
          </p:nvSpPr>
          <p:spPr bwMode="auto">
            <a:xfrm>
              <a:off x="5136" y="1776"/>
              <a:ext cx="539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es-ES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/>
                </a:rPr>
                <a:t>34 d.C.</a:t>
              </a:r>
            </a:p>
          </p:txBody>
        </p:sp>
        <p:sp>
          <p:nvSpPr>
            <p:cNvPr id="78" name="Line 59"/>
            <p:cNvSpPr>
              <a:spLocks noChangeShapeType="1"/>
            </p:cNvSpPr>
            <p:nvPr/>
          </p:nvSpPr>
          <p:spPr bwMode="auto">
            <a:xfrm flipH="1">
              <a:off x="1344" y="2096"/>
              <a:ext cx="14" cy="467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400">
                <a:defRPr/>
              </a:pPr>
              <a:endParaRPr lang="es-ES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</a:endParaRPr>
            </a:p>
          </p:txBody>
        </p:sp>
        <p:sp>
          <p:nvSpPr>
            <p:cNvPr id="79" name="Line 60"/>
            <p:cNvSpPr>
              <a:spLocks noChangeShapeType="1"/>
            </p:cNvSpPr>
            <p:nvPr/>
          </p:nvSpPr>
          <p:spPr bwMode="auto">
            <a:xfrm flipH="1">
              <a:off x="3407" y="2078"/>
              <a:ext cx="0" cy="706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400">
                <a:defRPr/>
              </a:pPr>
              <a:endParaRPr lang="es-ES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</a:endParaRPr>
            </a:p>
          </p:txBody>
        </p:sp>
        <p:sp>
          <p:nvSpPr>
            <p:cNvPr id="80" name="Line 61"/>
            <p:cNvSpPr>
              <a:spLocks noChangeShapeType="1"/>
            </p:cNvSpPr>
            <p:nvPr/>
          </p:nvSpPr>
          <p:spPr bwMode="auto">
            <a:xfrm>
              <a:off x="4587" y="1712"/>
              <a:ext cx="0" cy="318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400">
                <a:defRPr/>
              </a:pPr>
              <a:endParaRPr lang="es-ES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</a:endParaRPr>
            </a:p>
          </p:txBody>
        </p:sp>
        <p:sp>
          <p:nvSpPr>
            <p:cNvPr id="81" name="Line 62"/>
            <p:cNvSpPr>
              <a:spLocks noChangeShapeType="1"/>
            </p:cNvSpPr>
            <p:nvPr/>
          </p:nvSpPr>
          <p:spPr bwMode="auto">
            <a:xfrm>
              <a:off x="5456" y="2109"/>
              <a:ext cx="0" cy="1037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400">
                <a:defRPr/>
              </a:pPr>
              <a:endParaRPr lang="es-ES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83" name="Grupo 82"/>
          <p:cNvGrpSpPr/>
          <p:nvPr/>
        </p:nvGrpSpPr>
        <p:grpSpPr>
          <a:xfrm>
            <a:off x="683857" y="806697"/>
            <a:ext cx="7553045" cy="1961318"/>
            <a:chOff x="281071" y="662607"/>
            <a:chExt cx="8544879" cy="1961318"/>
          </a:xfrm>
        </p:grpSpPr>
        <p:grpSp>
          <p:nvGrpSpPr>
            <p:cNvPr id="23" name="Grupo 22"/>
            <p:cNvGrpSpPr/>
            <p:nvPr/>
          </p:nvGrpSpPr>
          <p:grpSpPr>
            <a:xfrm>
              <a:off x="281071" y="662607"/>
              <a:ext cx="8544879" cy="1961318"/>
              <a:chOff x="1278698" y="980658"/>
              <a:chExt cx="7118615" cy="1961318"/>
            </a:xfrm>
          </p:grpSpPr>
          <p:grpSp>
            <p:nvGrpSpPr>
              <p:cNvPr id="3" name="Grupo 2"/>
              <p:cNvGrpSpPr/>
              <p:nvPr/>
            </p:nvGrpSpPr>
            <p:grpSpPr>
              <a:xfrm>
                <a:off x="1385384" y="980658"/>
                <a:ext cx="4056175" cy="702365"/>
                <a:chOff x="1550897" y="4784036"/>
                <a:chExt cx="4056175" cy="702365"/>
              </a:xfrm>
            </p:grpSpPr>
            <p:sp>
              <p:nvSpPr>
                <p:cNvPr id="6" name="AutoShape 21"/>
                <p:cNvSpPr>
                  <a:spLocks noChangeArrowheads="1"/>
                </p:cNvSpPr>
                <p:nvPr/>
              </p:nvSpPr>
              <p:spPr bwMode="auto">
                <a:xfrm>
                  <a:off x="3033140" y="4784036"/>
                  <a:ext cx="2573932" cy="702364"/>
                </a:xfrm>
                <a:prstGeom prst="leftRightArrow">
                  <a:avLst>
                    <a:gd name="adj1" fmla="val 59528"/>
                    <a:gd name="adj2" fmla="val 12868"/>
                  </a:avLst>
                </a:prstGeom>
                <a:ln>
                  <a:headEnd/>
                  <a:tailEnd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i="0" u="none" strike="noStrike" kern="0" normalizeH="0" baseline="0" noProof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Calibri"/>
                  </a:endParaRPr>
                </a:p>
              </p:txBody>
            </p:sp>
            <p:grpSp>
              <p:nvGrpSpPr>
                <p:cNvPr id="9" name="Group 19"/>
                <p:cNvGrpSpPr>
                  <a:grpSpLocks/>
                </p:cNvGrpSpPr>
                <p:nvPr/>
              </p:nvGrpSpPr>
              <p:grpSpPr bwMode="auto">
                <a:xfrm>
                  <a:off x="1550897" y="4784037"/>
                  <a:ext cx="1463391" cy="702364"/>
                  <a:chOff x="252" y="1344"/>
                  <a:chExt cx="823" cy="336"/>
                </a:xfrm>
                <a:solidFill>
                  <a:srgbClr val="FFFF00"/>
                </a:solidFill>
              </p:grpSpPr>
              <p:sp>
                <p:nvSpPr>
                  <p:cNvPr id="10" name="AutoShape 17"/>
                  <p:cNvSpPr>
                    <a:spLocks noChangeArrowheads="1"/>
                  </p:cNvSpPr>
                  <p:nvPr/>
                </p:nvSpPr>
                <p:spPr bwMode="auto">
                  <a:xfrm>
                    <a:off x="252" y="1344"/>
                    <a:ext cx="823" cy="336"/>
                  </a:xfrm>
                  <a:prstGeom prst="leftRightArrow">
                    <a:avLst>
                      <a:gd name="adj1" fmla="val 59528"/>
                      <a:gd name="adj2" fmla="val 10053"/>
                    </a:avLst>
                  </a:prstGeom>
                  <a:ln>
                    <a:headEnd/>
                    <a:tailEnd/>
                  </a:ln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s-ES" sz="1800" i="0" u="none" strike="noStrike" kern="0" normalizeH="0" baseline="0" noProof="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uLnTx/>
                      <a:uFillTx/>
                      <a:latin typeface="Calibri"/>
                    </a:endParaRPr>
                  </a:p>
                </p:txBody>
              </p:sp>
              <p:sp>
                <p:nvSpPr>
                  <p:cNvPr id="11" name="WordArt 18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279" y="1440"/>
                    <a:ext cx="720" cy="144"/>
                  </a:xfrm>
                  <a:prstGeom prst="rect">
                    <a:avLst/>
                  </a:prstGeom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s-ES" sz="3600" i="0" u="none" strike="noStrike" kern="10" normalizeH="0" baseline="0" noProof="0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uLnTx/>
                        <a:uFillTx/>
                        <a:latin typeface="Arial Narrow" panose="020B0606020202030204" pitchFamily="34" charset="0"/>
                      </a:rPr>
                      <a:t>7 </a:t>
                    </a:r>
                    <a:r>
                      <a:rPr kumimoji="0" lang="es-ES" sz="3600" i="0" u="none" strike="noStrike" kern="10" normalizeH="0" baseline="0" noProof="0" dirty="0" err="1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uLnTx/>
                        <a:uFillTx/>
                        <a:latin typeface="Arial Narrow" panose="020B0606020202030204" pitchFamily="34" charset="0"/>
                      </a:rPr>
                      <a:t>sem</a:t>
                    </a:r>
                    <a:r>
                      <a:rPr kumimoji="0" lang="es-ES" sz="3600" i="0" u="none" strike="noStrike" kern="10" normalizeH="0" baseline="0" noProof="0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uLnTx/>
                        <a:uFillTx/>
                        <a:latin typeface="Arial Narrow" panose="020B0606020202030204" pitchFamily="34" charset="0"/>
                      </a:rPr>
                      <a:t>.</a:t>
                    </a:r>
                    <a:r>
                      <a:rPr kumimoji="0" lang="es-ES" sz="3600" i="0" u="none" strike="noStrike" kern="10" normalizeH="0" noProof="0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uLnTx/>
                        <a:uFillTx/>
                        <a:latin typeface="Arial Narrow" panose="020B0606020202030204" pitchFamily="34" charset="0"/>
                      </a:rPr>
                      <a:t> 49 años</a:t>
                    </a:r>
                    <a:endParaRPr kumimoji="0" lang="es-ES" sz="3600" i="0" u="none" strike="noStrike" kern="10" normalizeH="0" baseline="0" noProof="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uLnTx/>
                      <a:uFillTx/>
                      <a:latin typeface="Arial Narrow" panose="020B0606020202030204" pitchFamily="34" charset="0"/>
                    </a:endParaRPr>
                  </a:p>
                </p:txBody>
              </p:sp>
            </p:grpSp>
          </p:grpSp>
          <p:grpSp>
            <p:nvGrpSpPr>
              <p:cNvPr id="18" name="Grupo 17"/>
              <p:cNvGrpSpPr/>
              <p:nvPr/>
            </p:nvGrpSpPr>
            <p:grpSpPr>
              <a:xfrm>
                <a:off x="1278698" y="1606166"/>
                <a:ext cx="5705327" cy="715997"/>
                <a:chOff x="1278698" y="5263772"/>
                <a:chExt cx="5705327" cy="715997"/>
              </a:xfrm>
            </p:grpSpPr>
            <p:sp>
              <p:nvSpPr>
                <p:cNvPr id="15" name="AutoShape 17"/>
                <p:cNvSpPr>
                  <a:spLocks noChangeArrowheads="1"/>
                </p:cNvSpPr>
                <p:nvPr/>
              </p:nvSpPr>
              <p:spPr bwMode="auto">
                <a:xfrm>
                  <a:off x="1278698" y="5263772"/>
                  <a:ext cx="4163545" cy="702364"/>
                </a:xfrm>
                <a:prstGeom prst="leftRightArrow">
                  <a:avLst>
                    <a:gd name="adj1" fmla="val 59528"/>
                    <a:gd name="adj2" fmla="val 10053"/>
                  </a:avLst>
                </a:prstGeom>
                <a:ln>
                  <a:headEnd/>
                  <a:tailEnd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ES" sz="3200" i="0" u="none" strike="noStrike" kern="10" normalizeH="0" baseline="0" noProof="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uLnTx/>
                      <a:uFillTx/>
                      <a:latin typeface="Arial Narrow" panose="020B0606020202030204" pitchFamily="34" charset="0"/>
                    </a:rPr>
                    <a:t>69 semanas (483 años)</a:t>
                  </a:r>
                </a:p>
              </p:txBody>
            </p:sp>
            <p:sp>
              <p:nvSpPr>
                <p:cNvPr id="16" name="AutoShape 25"/>
                <p:cNvSpPr>
                  <a:spLocks noChangeArrowheads="1"/>
                </p:cNvSpPr>
                <p:nvPr/>
              </p:nvSpPr>
              <p:spPr bwMode="auto">
                <a:xfrm>
                  <a:off x="5423884" y="5280064"/>
                  <a:ext cx="1560141" cy="699705"/>
                </a:xfrm>
                <a:prstGeom prst="leftRightArrow">
                  <a:avLst>
                    <a:gd name="adj1" fmla="val 59528"/>
                    <a:gd name="adj2" fmla="val 20910"/>
                  </a:avLst>
                </a:prstGeom>
                <a:ln>
                  <a:headEnd/>
                  <a:tailEnd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lvl="0" algn="ctr" defTabSz="914400">
                    <a:defRPr/>
                  </a:pPr>
                  <a:r>
                    <a:rPr lang="es-ES" sz="3200" kern="1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Arial Narrow" panose="020B0606020202030204" pitchFamily="34" charset="0"/>
                    </a:rPr>
                    <a:t>½ </a:t>
                  </a:r>
                  <a:r>
                    <a:rPr kumimoji="0" lang="es-ES" sz="3200" i="0" u="none" strike="noStrike" kern="10" normalizeH="0" baseline="0" noProof="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uLnTx/>
                      <a:uFillTx/>
                      <a:latin typeface="Arial Narrow" panose="020B0606020202030204" pitchFamily="34" charset="0"/>
                    </a:rPr>
                    <a:t>semana</a:t>
                  </a:r>
                </a:p>
              </p:txBody>
            </p:sp>
          </p:grpSp>
          <p:sp>
            <p:nvSpPr>
              <p:cNvPr id="17" name="AutoShape 17"/>
              <p:cNvSpPr>
                <a:spLocks noChangeArrowheads="1"/>
              </p:cNvSpPr>
              <p:nvPr/>
            </p:nvSpPr>
            <p:spPr bwMode="auto">
              <a:xfrm>
                <a:off x="1300117" y="2239612"/>
                <a:ext cx="7097196" cy="702364"/>
              </a:xfrm>
              <a:prstGeom prst="leftRightArrow">
                <a:avLst>
                  <a:gd name="adj1" fmla="val 59528"/>
                  <a:gd name="adj2" fmla="val 10053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3200" i="0" u="none" strike="noStrike" kern="10" normalizeH="0" baseline="0" noProof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Arial Narrow" panose="020B0606020202030204" pitchFamily="34" charset="0"/>
                  </a:rPr>
                  <a:t>70 semanas (490 años)</a:t>
                </a:r>
              </a:p>
            </p:txBody>
          </p:sp>
        </p:grpSp>
        <p:sp>
          <p:nvSpPr>
            <p:cNvPr id="82" name="AutoShape 25"/>
            <p:cNvSpPr>
              <a:spLocks noChangeArrowheads="1"/>
            </p:cNvSpPr>
            <p:nvPr/>
          </p:nvSpPr>
          <p:spPr bwMode="auto">
            <a:xfrm>
              <a:off x="5277991" y="690480"/>
              <a:ext cx="3508626" cy="699705"/>
            </a:xfrm>
            <a:prstGeom prst="leftRightArrow">
              <a:avLst>
                <a:gd name="adj1" fmla="val 59528"/>
                <a:gd name="adj2" fmla="val 2091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3000" i="0" u="none" strike="noStrike" kern="10" normalizeH="0" baseline="0" noProof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Arial Narrow" panose="020B0606020202030204" pitchFamily="34" charset="0"/>
                </a:rPr>
                <a:t>1 semana</a:t>
              </a:r>
              <a:r>
                <a:rPr kumimoji="0" lang="es-ES" sz="3000" i="0" u="none" strike="noStrike" kern="10" normalizeH="0" noProof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Arial Narrow" panose="020B0606020202030204" pitchFamily="34" charset="0"/>
                </a:rPr>
                <a:t> 7 años</a:t>
              </a:r>
              <a:endParaRPr kumimoji="0" lang="es-ES" sz="3000" i="0" u="none" strike="noStrike" kern="1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90" name="AutoShape 25"/>
          <p:cNvSpPr>
            <a:spLocks noChangeArrowheads="1"/>
          </p:cNvSpPr>
          <p:nvPr/>
        </p:nvSpPr>
        <p:spPr bwMode="auto">
          <a:xfrm>
            <a:off x="6812967" y="1412122"/>
            <a:ext cx="1714680" cy="699705"/>
          </a:xfrm>
          <a:prstGeom prst="leftRightArrow">
            <a:avLst>
              <a:gd name="adj1" fmla="val 59528"/>
              <a:gd name="adj2" fmla="val 20910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lvl="0" algn="ctr" defTabSz="914400">
              <a:defRPr/>
            </a:pPr>
            <a:r>
              <a:rPr lang="es-ES" sz="32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½ </a:t>
            </a:r>
            <a:r>
              <a:rPr kumimoji="0" lang="es-ES" sz="3200" i="0" u="none" strike="noStrike" kern="1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semana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420085" y="945320"/>
            <a:ext cx="2656571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62 semanas 434 años</a:t>
            </a:r>
            <a:endParaRPr kumimoji="0" lang="es-CO" sz="1400" i="0" u="none" strike="noStrike" kern="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9BCCDF-EA57-05B0-C60E-A97F3DD49F71}"/>
              </a:ext>
            </a:extLst>
          </p:cNvPr>
          <p:cNvSpPr txBox="1"/>
          <p:nvPr/>
        </p:nvSpPr>
        <p:spPr>
          <a:xfrm>
            <a:off x="3300019" y="447400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año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A2FFB01-7054-F974-79C0-8570AF887AE8}"/>
              </a:ext>
            </a:extLst>
          </p:cNvPr>
          <p:cNvSpPr txBox="1"/>
          <p:nvPr/>
        </p:nvSpPr>
        <p:spPr>
          <a:xfrm>
            <a:off x="6263925" y="462907"/>
            <a:ext cx="495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31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4972876-BC59-B6D7-CCC8-C0206E486E29}"/>
              </a:ext>
            </a:extLst>
          </p:cNvPr>
          <p:cNvSpPr txBox="1"/>
          <p:nvPr/>
        </p:nvSpPr>
        <p:spPr>
          <a:xfrm>
            <a:off x="4858871" y="433050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27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BC02E69-AA14-7CD0-7394-120CA6353159}"/>
              </a:ext>
            </a:extLst>
          </p:cNvPr>
          <p:cNvSpPr txBox="1"/>
          <p:nvPr/>
        </p:nvSpPr>
        <p:spPr>
          <a:xfrm>
            <a:off x="2008459" y="437186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408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D1783E1-500D-083E-F935-98F332C5C14A}"/>
              </a:ext>
            </a:extLst>
          </p:cNvPr>
          <p:cNvSpPr txBox="1"/>
          <p:nvPr/>
        </p:nvSpPr>
        <p:spPr>
          <a:xfrm>
            <a:off x="546529" y="446593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457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706C099-60C1-E8B5-E52B-8BE3DC81413E}"/>
              </a:ext>
            </a:extLst>
          </p:cNvPr>
          <p:cNvSpPr txBox="1"/>
          <p:nvPr/>
        </p:nvSpPr>
        <p:spPr>
          <a:xfrm>
            <a:off x="7900269" y="422781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34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EA53C5B-2009-2E2E-99D0-A0003B2A530F}"/>
              </a:ext>
            </a:extLst>
          </p:cNvPr>
          <p:cNvSpPr txBox="1"/>
          <p:nvPr/>
        </p:nvSpPr>
        <p:spPr>
          <a:xfrm>
            <a:off x="3921102" y="471103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2814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6AE6024-10CC-C931-FC88-65893E029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789" y="2800062"/>
            <a:ext cx="5934066" cy="37433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1C96592-5F7A-6685-6FF2-36C25D9C3A8D}"/>
              </a:ext>
            </a:extLst>
          </p:cNvPr>
          <p:cNvSpPr/>
          <p:nvPr/>
        </p:nvSpPr>
        <p:spPr>
          <a:xfrm>
            <a:off x="1481145" y="1375961"/>
            <a:ext cx="6228883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“Setenta semanas están determinadas sobre tu pueblo y sobre tu santa ciudad, 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…sellar la visión y la profecía…” </a:t>
            </a: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9:24.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D9D77B5-CCB2-8B0E-C849-C35B3DA3C91B}"/>
              </a:ext>
            </a:extLst>
          </p:cNvPr>
          <p:cNvSpPr/>
          <p:nvPr/>
        </p:nvSpPr>
        <p:spPr>
          <a:xfrm>
            <a:off x="1481144" y="458106"/>
            <a:ext cx="6228883" cy="6463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es-CO" sz="36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2.300 Días: Simple Lógica.</a:t>
            </a:r>
            <a:endParaRPr lang="es-CO" sz="2400" kern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arcador de número de diapositiva 2">
            <a:extLst>
              <a:ext uri="{FF2B5EF4-FFF2-40B4-BE49-F238E27FC236}">
                <a16:creationId xmlns:a16="http://schemas.microsoft.com/office/drawing/2014/main" id="{C5642F9C-4BA5-4544-055A-E835991A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7203" y="6178262"/>
            <a:ext cx="413483" cy="3651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685800">
              <a:defRPr/>
            </a:pPr>
            <a:fld id="{44E22FF1-E7AE-4B11-A531-EEE3F0A4DA36}" type="slidenum">
              <a:rPr lang="es-ES" altLang="es-CO" sz="135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 defTabSz="685800">
                <a:defRPr/>
              </a:pPr>
              <a:t>23</a:t>
            </a:fld>
            <a:endParaRPr lang="es-ES" altLang="es-CO" sz="1350" ker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06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6AE6024-10CC-C931-FC88-65893E029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2" y="605663"/>
            <a:ext cx="4658346" cy="56466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873DBB7-42E2-DFC1-268C-805F323EC29F}"/>
              </a:ext>
            </a:extLst>
          </p:cNvPr>
          <p:cNvSpPr/>
          <p:nvPr/>
        </p:nvSpPr>
        <p:spPr>
          <a:xfrm>
            <a:off x="4354766" y="1430654"/>
            <a:ext cx="4215433" cy="310854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s-CO" sz="28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Uno de los propósitos de las 70 semanas es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garantizar el cumplimiento de los 2.300 días </a:t>
            </a:r>
            <a:r>
              <a:rPr lang="es-CO" sz="28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ver que todos los períodos proféticos se cumplieron con absoluta precisión hasta el año 34 d.C.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D9D77B5-CCB2-8B0E-C849-C35B3DA3C91B}"/>
              </a:ext>
            </a:extLst>
          </p:cNvPr>
          <p:cNvSpPr/>
          <p:nvPr/>
        </p:nvSpPr>
        <p:spPr>
          <a:xfrm>
            <a:off x="1481144" y="458106"/>
            <a:ext cx="6228883" cy="6463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es-CO" sz="36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2.300 Días: Simple Lógica.</a:t>
            </a:r>
            <a:endParaRPr lang="es-CO" sz="2400" kern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08D2DED-48D9-3A0D-8668-2435AEE61CC4}"/>
              </a:ext>
            </a:extLst>
          </p:cNvPr>
          <p:cNvSpPr/>
          <p:nvPr/>
        </p:nvSpPr>
        <p:spPr>
          <a:xfrm>
            <a:off x="580177" y="4865414"/>
            <a:ext cx="8030816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simple lógica solo tenemos que agregar 1810 años restantes para llegar al año 1844 d.C. En ese año empezó la purificación del Santuario Celestial.</a:t>
            </a:r>
          </a:p>
        </p:txBody>
      </p:sp>
    </p:spTree>
    <p:extLst>
      <p:ext uri="{BB962C8B-B14F-4D97-AF65-F5344CB8AC3E}">
        <p14:creationId xmlns:p14="http://schemas.microsoft.com/office/powerpoint/2010/main" val="137615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945E086-CC6C-9811-640D-B05A85392D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730" r="2500"/>
          <a:stretch/>
        </p:blipFill>
        <p:spPr>
          <a:xfrm>
            <a:off x="0" y="414338"/>
            <a:ext cx="91440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086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rgamino: vertical 1">
            <a:extLst>
              <a:ext uri="{FF2B5EF4-FFF2-40B4-BE49-F238E27FC236}">
                <a16:creationId xmlns:a16="http://schemas.microsoft.com/office/drawing/2014/main" id="{846188FD-5F21-8D35-26C0-5DBE325141A8}"/>
              </a:ext>
            </a:extLst>
          </p:cNvPr>
          <p:cNvSpPr/>
          <p:nvPr/>
        </p:nvSpPr>
        <p:spPr>
          <a:xfrm>
            <a:off x="729559" y="495842"/>
            <a:ext cx="7703380" cy="1739713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“Y él dijo: Hasta dos mil trescientas tardes y mañanas; luego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santuario será purificado”. Daniel 8:14. </a:t>
            </a:r>
          </a:p>
        </p:txBody>
      </p:sp>
      <p:sp>
        <p:nvSpPr>
          <p:cNvPr id="3" name="Marcador de número de diapositiva 4">
            <a:extLst>
              <a:ext uri="{FF2B5EF4-FFF2-40B4-BE49-F238E27FC236}">
                <a16:creationId xmlns:a16="http://schemas.microsoft.com/office/drawing/2014/main" id="{87B5E742-EA79-B9CB-3EF0-F31CC6F90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5452" y="5844196"/>
            <a:ext cx="1905000" cy="457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E22FF1-E7AE-4B11-A531-EEE3F0A4DA36}" type="slidenum">
              <a:rPr kumimoji="0" lang="es-ES" altLang="es-CO" sz="1800" i="0" u="none" strike="noStrike" kern="0" normalizeH="0" baseline="0" noProof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s-ES" altLang="es-CO" sz="1800" i="0" u="none" strike="noStrike" kern="0" normalizeH="0" baseline="0" noProof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A637BEF-1BFD-B185-37EE-8C651E161CD2}"/>
              </a:ext>
            </a:extLst>
          </p:cNvPr>
          <p:cNvSpPr/>
          <p:nvPr/>
        </p:nvSpPr>
        <p:spPr>
          <a:xfrm>
            <a:off x="758965" y="2398142"/>
            <a:ext cx="6016487" cy="55399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2.300 años empezaron</a:t>
            </a:r>
            <a:r>
              <a:rPr kumimoji="0" lang="es-CO" sz="30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el 457 a.C.</a:t>
            </a:r>
            <a:endParaRPr kumimoji="0" lang="es-CO" sz="30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0D9D2B8-500C-DB0F-F9B4-5ECF376D14F3}"/>
              </a:ext>
            </a:extLst>
          </p:cNvPr>
          <p:cNvSpPr/>
          <p:nvPr/>
        </p:nvSpPr>
        <p:spPr>
          <a:xfrm>
            <a:off x="777462" y="3078723"/>
            <a:ext cx="6908249" cy="55399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primeros 490 años terminaron en el 34 d.C.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01E8C2B-9133-5041-94AE-D5F4D3634971}"/>
              </a:ext>
            </a:extLst>
          </p:cNvPr>
          <p:cNvSpPr/>
          <p:nvPr/>
        </p:nvSpPr>
        <p:spPr>
          <a:xfrm>
            <a:off x="778286" y="3797524"/>
            <a:ext cx="7703380" cy="55399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Quedando 1810 años que terminaron en el 1844 d.C.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B52A2A5-2314-B357-B4EE-5406023CBFB0}"/>
              </a:ext>
            </a:extLst>
          </p:cNvPr>
          <p:cNvSpPr/>
          <p:nvPr/>
        </p:nvSpPr>
        <p:spPr>
          <a:xfrm>
            <a:off x="777462" y="4493769"/>
            <a:ext cx="7703380" cy="101566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 que en el año 1844 d.C. al fin de los 2.300 años empezó la purificación d</a:t>
            </a:r>
            <a:r>
              <a:rPr kumimoji="0" lang="es-CO" sz="30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Santuario Celestial</a:t>
            </a: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B59FAE7-66E2-E799-F24C-1881C8576B6C}"/>
              </a:ext>
            </a:extLst>
          </p:cNvPr>
          <p:cNvSpPr/>
          <p:nvPr/>
        </p:nvSpPr>
        <p:spPr>
          <a:xfrm>
            <a:off x="768213" y="5684232"/>
            <a:ext cx="7721878" cy="55399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el  día de la purificación es un día de juicio.</a:t>
            </a:r>
            <a:endParaRPr kumimoji="0" lang="es-CO" sz="30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0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F121669-AD8C-E58F-31C0-E00978400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40" y="2029753"/>
            <a:ext cx="3797842" cy="3847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FF21340-7310-68CA-C613-34731FE8F254}"/>
              </a:ext>
            </a:extLst>
          </p:cNvPr>
          <p:cNvSpPr txBox="1"/>
          <p:nvPr/>
        </p:nvSpPr>
        <p:spPr>
          <a:xfrm>
            <a:off x="573436" y="843468"/>
            <a:ext cx="7997128" cy="89255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6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Vijaya" panose="020B0604020202020204" pitchFamily="34" charset="0"/>
              </a:rPr>
              <a:t>El día de la expiación del Santuario </a:t>
            </a:r>
            <a:r>
              <a:rPr lang="es-CO" sz="26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Vijaya" panose="020B0604020202020204" pitchFamily="34" charset="0"/>
              </a:rPr>
              <a:t>Celestial</a:t>
            </a:r>
            <a:r>
              <a:rPr kumimoji="0" lang="es-CO" sz="26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Vijaya" panose="020B0604020202020204" pitchFamily="34" charset="0"/>
              </a:rPr>
              <a:t>, </a:t>
            </a:r>
            <a:r>
              <a:rPr kumimoji="0" lang="es-CO" sz="2600" b="1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Vijaya" panose="020B0604020202020204" pitchFamily="34" charset="0"/>
              </a:rPr>
              <a:t>(como ocurría en el santuario terrenal)</a:t>
            </a:r>
            <a:r>
              <a:rPr kumimoji="0" lang="es-CO" sz="26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Vijaya" panose="020B0604020202020204" pitchFamily="34" charset="0"/>
              </a:rPr>
              <a:t>, también es un día de juicio.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053B9F4-A3AA-5142-B580-2F569AF72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158" y="1818128"/>
            <a:ext cx="3788206" cy="44012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>
              <a:defRPr/>
            </a:pP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“En este día se hará expiación por vosotros, y </a:t>
            </a:r>
            <a:r>
              <a:rPr lang="es-CO" sz="28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seréis limpios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de todos vuestros pecados delante de Jehová.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Levítico 16:30. </a:t>
            </a:r>
            <a:endParaRPr lang="es-CO" sz="2800" i="1" kern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  <a:p>
            <a:pPr lvl="0" algn="ctr" defTabSz="914400">
              <a:defRPr/>
            </a:pP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“…Toda persona que no se </a:t>
            </a:r>
            <a:r>
              <a:rPr lang="es-CO" sz="28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afligiere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en este mismo día, será </a:t>
            </a:r>
            <a:r>
              <a:rPr lang="es-CO" sz="2800" b="1" i="1" u="sng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cortada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de su pueblo”. </a:t>
            </a: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Levítico 23:29. </a:t>
            </a:r>
          </a:p>
        </p:txBody>
      </p:sp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id="{11FA7D27-0892-34DC-33BA-74AF8A714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0091" y="5960533"/>
            <a:ext cx="395510" cy="27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fld id="{EFBDCC7A-5452-4D4D-8DB9-24ABBFEC2670}" type="slidenum">
              <a:rPr lang="es-E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>
                <a:defRPr/>
              </a:pPr>
              <a:t>27</a:t>
            </a:fld>
            <a:endParaRPr lang="es-E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29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6337580-9BAC-07F3-78D1-F14D33536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30" y="2513401"/>
            <a:ext cx="5084141" cy="33854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Pergamino: vertical 2">
            <a:extLst>
              <a:ext uri="{FF2B5EF4-FFF2-40B4-BE49-F238E27FC236}">
                <a16:creationId xmlns:a16="http://schemas.microsoft.com/office/drawing/2014/main" id="{60697DF7-54EE-B52E-0C46-ED8CFAFB7C71}"/>
              </a:ext>
            </a:extLst>
          </p:cNvPr>
          <p:cNvSpPr/>
          <p:nvPr/>
        </p:nvSpPr>
        <p:spPr>
          <a:xfrm>
            <a:off x="1420873" y="2513400"/>
            <a:ext cx="6302255" cy="3344062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kumimoji="0" lang="es-CO" sz="4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Actualmente el juicio está en sesión</a:t>
            </a:r>
            <a:r>
              <a:rPr lang="es-CO" sz="4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pronto terminará, y al final “Seréis </a:t>
            </a:r>
            <a:r>
              <a:rPr lang="es-CO" sz="4000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limpios”</a:t>
            </a:r>
          </a:p>
          <a:p>
            <a:pPr lvl="0" algn="ctr" defTabSz="914400">
              <a:defRPr/>
            </a:pPr>
            <a:r>
              <a:rPr lang="es-CO" sz="4000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4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“Seréis cortados”.</a:t>
            </a:r>
            <a:endParaRPr kumimoji="0" lang="es-CO" sz="40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id="{D19A27CE-2EEB-5644-E3F8-404CBA8A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0091" y="5960533"/>
            <a:ext cx="395510" cy="27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fld id="{324AD4AD-750B-4B85-B2A8-923F94B1E467}" type="slidenum">
              <a:rPr lang="es-ES" altLang="es-CO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>
                <a:defRPr/>
              </a:pPr>
              <a:t>28</a:t>
            </a:fld>
            <a:endParaRPr lang="es-ES" altLang="es-CO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DD2FA5A-21AE-7C34-AA59-3DC10D3C4F07}"/>
              </a:ext>
            </a:extLst>
          </p:cNvPr>
          <p:cNvSpPr/>
          <p:nvPr/>
        </p:nvSpPr>
        <p:spPr>
          <a:xfrm>
            <a:off x="2123660" y="758025"/>
            <a:ext cx="484698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Black" panose="020B0A04020102020204" pitchFamily="34" charset="0"/>
              </a:rPr>
              <a:t>“Toda persona que no se </a:t>
            </a:r>
            <a:r>
              <a:rPr kumimoji="0" lang="es-CO" sz="3200" i="1" u="sng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Black" panose="020B0A04020102020204" pitchFamily="34" charset="0"/>
              </a:rPr>
              <a:t>afligiere…” </a:t>
            </a:r>
            <a:endParaRPr kumimoji="0" lang="es-CO" sz="2000" i="1" u="sng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10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002060"/>
            </a:gs>
            <a:gs pos="34000">
              <a:schemeClr val="bg2">
                <a:tint val="45000"/>
                <a:shade val="99000"/>
                <a:satMod val="350000"/>
              </a:schemeClr>
            </a:gs>
            <a:gs pos="91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80231" y="5124799"/>
            <a:ext cx="4783537" cy="10772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Aharoni" pitchFamily="2" charset="-79"/>
              </a:rPr>
              <a:t>En esta presentación nos ocuparemos en el punto 4.</a:t>
            </a:r>
            <a:endParaRPr kumimoji="0" lang="es-ES" sz="32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cs typeface="Aharoni" pitchFamily="2" charset="-79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65850" y="655983"/>
            <a:ext cx="5612297" cy="15696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Aharoni" pitchFamily="2" charset="-79"/>
              </a:rPr>
              <a:t>En esta</a:t>
            </a:r>
            <a:r>
              <a:rPr kumimoji="0" lang="es-CO" sz="32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cs typeface="Aharoni" pitchFamily="2" charset="-79"/>
              </a:rPr>
              <a:t> visión se le muestran al profeta Daniel cuatro escenas y la explicación de la visión.</a:t>
            </a:r>
            <a:endParaRPr kumimoji="0" lang="es-ES" sz="32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cs typeface="Aharoni" pitchFamily="2" charset="-79"/>
            </a:endParaRPr>
          </a:p>
        </p:txBody>
      </p:sp>
      <p:sp>
        <p:nvSpPr>
          <p:cNvPr id="4" name="Globo: flecha hacia abajo 3"/>
          <p:cNvSpPr/>
          <p:nvPr/>
        </p:nvSpPr>
        <p:spPr>
          <a:xfrm>
            <a:off x="1765851" y="2407149"/>
            <a:ext cx="5612297" cy="2962400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El carnero.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El macho cabrío.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El cuerno pequeño</a:t>
            </a:r>
            <a:r>
              <a:rPr lang="es-CO" sz="3200" kern="0" spc="50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latin typeface="Arial Narrow" panose="020B0606020202030204" pitchFamily="34" charset="0"/>
                <a:cs typeface="Aharoni" pitchFamily="2" charset="-79"/>
              </a:rPr>
              <a:t>.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s-CO" sz="3200" b="1" kern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haroni" pitchFamily="2" charset="-79"/>
              </a:rPr>
              <a:t>Los 2.300 días.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E22FF1-E7AE-4B11-A531-EEE3F0A4DA36}" type="slidenum">
              <a:rPr lang="es-ES" altLang="es-CO" smtClean="0"/>
              <a:pPr>
                <a:defRPr/>
              </a:pPr>
              <a:t>3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50747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bg1">
                <a:lumMod val="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rgbClr val="DBEAB9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rgamino: vertical 1"/>
          <p:cNvSpPr/>
          <p:nvPr/>
        </p:nvSpPr>
        <p:spPr>
          <a:xfrm>
            <a:off x="1018821" y="499421"/>
            <a:ext cx="7271224" cy="2502546"/>
          </a:xfrm>
          <a:prstGeom prst="verticalScroll">
            <a:avLst/>
          </a:prstGeom>
          <a:solidFill>
            <a:srgbClr val="FF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s-CO" sz="3600" b="1" i="1" kern="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s-CO" sz="3600" i="1" kern="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él dijo: </a:t>
            </a:r>
            <a:r>
              <a:rPr lang="es-CO" sz="36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Hasta dos mil trescientas tardes y mañanas</a:t>
            </a:r>
            <a:r>
              <a:rPr lang="es-CO" sz="3600" i="1" kern="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luego </a:t>
            </a:r>
          </a:p>
          <a:p>
            <a:pPr lvl="0" algn="ctr">
              <a:defRPr/>
            </a:pPr>
            <a:r>
              <a:rPr lang="es-CO" sz="3600" i="1" kern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santuario será purificado”. </a:t>
            </a:r>
          </a:p>
          <a:p>
            <a:pPr lvl="0" algn="ctr">
              <a:defRPr/>
            </a:pPr>
            <a:r>
              <a:rPr lang="es-CO" sz="3200" b="1" i="1" kern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8:14. 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718300" y="6301408"/>
            <a:ext cx="1905000" cy="457200"/>
          </a:xfrm>
        </p:spPr>
        <p:txBody>
          <a:bodyPr/>
          <a:lstStyle/>
          <a:p>
            <a:pPr>
              <a:defRPr/>
            </a:pPr>
            <a:fld id="{44E22FF1-E7AE-4B11-A531-EEE3F0A4DA36}" type="slidenum">
              <a:rPr lang="es-ES" altLang="es-CO" smtClean="0"/>
              <a:pPr>
                <a:defRPr/>
              </a:pPr>
              <a:t>4</a:t>
            </a:fld>
            <a:endParaRPr lang="es-ES" altLang="es-CO"/>
          </a:p>
        </p:txBody>
      </p:sp>
      <p:sp>
        <p:nvSpPr>
          <p:cNvPr id="6" name="Rectángulo 5"/>
          <p:cNvSpPr/>
          <p:nvPr/>
        </p:nvSpPr>
        <p:spPr>
          <a:xfrm>
            <a:off x="853955" y="3318595"/>
            <a:ext cx="3259512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2.300 días pertenecen a la cuarta escena de la visión de Daniel 8</a:t>
            </a:r>
          </a:p>
          <a:p>
            <a:pPr lvl="0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(Vers. 13 y 14).</a:t>
            </a:r>
            <a:endParaRPr kumimoji="0" lang="es-CO" sz="3200" i="0" u="none" strike="noStrike" kern="0" cap="none" spc="0" normalizeH="0" baseline="0" noProof="0" dirty="0">
              <a:ln w="19050">
                <a:solidFill>
                  <a:srgbClr val="FFFF99"/>
                </a:solidFill>
              </a:ln>
              <a:solidFill>
                <a:srgbClr val="FFFF99"/>
              </a:solidFill>
              <a:effectLst>
                <a:glow rad="63500">
                  <a:schemeClr val="bg1"/>
                </a:glo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187" y="2495409"/>
            <a:ext cx="4357858" cy="391516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397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645726" y="5104919"/>
            <a:ext cx="5852549" cy="107721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manera que los 2.300 días son en realidad 2.300 años.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645726" y="1597926"/>
            <a:ext cx="5852549" cy="30469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las profecías simbólicas de la Biblia un día equivale a un año. Principio que se establece en</a:t>
            </a:r>
          </a:p>
          <a:p>
            <a:pPr lvl="0" algn="ctr" defTabSz="914400">
              <a:defRPr/>
            </a:pPr>
            <a:r>
              <a:rPr lang="es-CO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Números 14:34 “Un año por cada día”; y Ezequiel 4:6. “Día por año, día por año te lo he dado”.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0031B0-5D57-425A-B543-A3B7CBF5E319}" type="slidenum">
              <a:rPr kumimoji="0" lang="es-CO" sz="1800" b="1" i="0" u="none" strike="noStrike" kern="0" cap="none" spc="0" normalizeH="0" baseline="0" noProof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O" sz="18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383138" y="562961"/>
            <a:ext cx="6377725" cy="7078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1" i="0" u="none" strike="noStrike" kern="0" cap="none" spc="0" normalizeH="0" baseline="0" noProof="0" dirty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¿Cuánto tiempo es 2.300 días?</a:t>
            </a:r>
            <a:endParaRPr kumimoji="0" lang="es-CO" sz="4000" b="1" i="0" u="none" strike="noStrike" kern="0" cap="none" spc="0" normalizeH="0" baseline="0" noProof="0" dirty="0">
              <a:ln>
                <a:solidFill>
                  <a:schemeClr val="tx1"/>
                </a:solidFill>
              </a:ln>
              <a:effectLst>
                <a:glow rad="63500">
                  <a:srgbClr val="44546A"/>
                </a:glo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88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17" y="957263"/>
            <a:ext cx="3414846" cy="50679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ángulo 3"/>
          <p:cNvSpPr/>
          <p:nvPr/>
        </p:nvSpPr>
        <p:spPr>
          <a:xfrm>
            <a:off x="2328864" y="4350843"/>
            <a:ext cx="6300919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esperaba que Jerusalén y su santuario asolado fueran restaurados al fin de los 70 años del cautiverio de los judíos en Babilonia. </a:t>
            </a:r>
            <a:r>
              <a:rPr lang="es-CO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(Jeremías 25:12; 29:10).</a:t>
            </a:r>
            <a:endParaRPr kumimoji="0" lang="es-CO" sz="30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004913" y="742691"/>
            <a:ext cx="4613245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ángel Gabriel fue comisionado para explicarle la visión a Daniel (8:16).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4004912" y="2220019"/>
            <a:ext cx="4613245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ángel dijo</a:t>
            </a:r>
            <a:r>
              <a:rPr kumimoji="0" lang="es-CO" sz="30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</a:t>
            </a:r>
            <a:r>
              <a:rPr lang="es-CO" sz="3000" kern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santuario sería 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purificado (restaurado)</a:t>
            </a: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después de 2.300 días (años).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229600" y="61655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b="1" kern="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552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326" y="3470710"/>
            <a:ext cx="3821348" cy="2862322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>
          <a:xfrm>
            <a:off x="8289164" y="5870576"/>
            <a:ext cx="417516" cy="377825"/>
          </a:xfrm>
        </p:spPr>
        <p:txBody>
          <a:bodyPr/>
          <a:lstStyle/>
          <a:p>
            <a:pPr lvl="0" defTabSz="914400">
              <a:defRPr/>
            </a:pPr>
            <a:fld id="{EF0031B0-5D57-425A-B543-A3B7CBF5E319}" type="slidenum">
              <a:rPr lang="es-CO" sz="1800" b="1" ker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pPr lvl="0" defTabSz="914400">
                <a:defRPr/>
              </a:pPr>
              <a:t>7</a:t>
            </a:fld>
            <a:endParaRPr lang="es-CO" sz="1800" b="1" kern="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597470" y="2682449"/>
            <a:ext cx="5949060" cy="55399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472C4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s-CO" sz="3000" kern="0" dirty="0">
                <a:ln w="190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explicación del ángel fue interrumpida. </a:t>
            </a:r>
            <a:endParaRPr kumimoji="0" lang="es-CO" sz="3000" i="0" u="none" strike="noStrike" kern="0" cap="none" spc="0" normalizeH="0" baseline="0" noProof="0" dirty="0">
              <a:ln w="19050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63500">
                  <a:srgbClr val="44546A"/>
                </a:glo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855304" y="960936"/>
            <a:ext cx="5691226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0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estaba pensando</a:t>
            </a:r>
            <a:r>
              <a:rPr kumimoji="0" lang="es-CO" sz="30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el santuario terrenal, pero el ángel estaba hablando del Santuario </a:t>
            </a: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s-CO" sz="3000" i="0" u="none" strike="noStrike" kern="0" normalizeH="0" noProof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elestial</a:t>
            </a:r>
            <a:r>
              <a:rPr kumimoji="0" lang="es-CO" sz="3000" i="0" u="none" strike="noStrike" kern="0" normalizeH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sz="30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745465" y="3470710"/>
            <a:ext cx="5635996" cy="28623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el mismo profeta: “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 Daniel quedé quebrantado, … estaba espantado a causa de la visión, y no la entendía</a:t>
            </a:r>
            <a:r>
              <a:rPr lang="es-CO" sz="30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”. Daniel 8:27. Nótese que similar le ocurrió al profeta al comienzo de la explicación. Daniel 8:18.</a:t>
            </a:r>
            <a:endParaRPr lang="es-CO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076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23" y="866527"/>
            <a:ext cx="3470439" cy="3539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ángulo 7"/>
          <p:cNvSpPr/>
          <p:nvPr/>
        </p:nvSpPr>
        <p:spPr>
          <a:xfrm>
            <a:off x="3951011" y="866526"/>
            <a:ext cx="4540112" cy="35394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Unos 13 años más tarde, cuando estaban a punto de cumplirse los 70 años del cautiverio, </a:t>
            </a:r>
          </a:p>
          <a:p>
            <a:pPr lvl="0" algn="ctr" defTabSz="914400">
              <a:defRPr/>
            </a:pPr>
            <a:r>
              <a:rPr kumimoji="0" lang="es-CO" sz="2800" b="1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el profeta, preocupado, ora a Dios por Jerusalén y su santuario asolado.</a:t>
            </a:r>
            <a:r>
              <a:rPr lang="es-CO" sz="2800" b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 oración ocupa la mayor parte del capítulo 9. (Vers. 4-19).</a:t>
            </a:r>
            <a:r>
              <a:rPr kumimoji="0" lang="es-CO" sz="2800" i="0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 </a:t>
            </a:r>
            <a:endParaRPr kumimoji="0" lang="es-CO" sz="2800" i="0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71341" y="4497822"/>
            <a:ext cx="7358062" cy="184665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s-CO" sz="28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“Yo Daniel miré atentamente en los libros el número de los años de que habló Jehová al profeta Jeremías, que habían de cumplirse las desolaciones de Jerusalén en setenta años”. Daniel 9:2</a:t>
            </a:r>
            <a:r>
              <a:rPr lang="es-CO" sz="30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es-CO" sz="3000" i="1" u="none" strike="noStrike" kern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7999247" y="615981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b="1" kern="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02104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474678" y="636289"/>
            <a:ext cx="6194644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Pero la oración del profeta es interrumpida por el ángel Gabriel.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88504" y="1964736"/>
            <a:ext cx="7566992" cy="403187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200" b="1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“Aún estaba hablando y orando, y confesando mi pecado y el pecado de mi pueblo Israel, y derramaba mi ruego delante de Jehová mi Dios por el monte santo de mi Dios; </a:t>
            </a:r>
          </a:p>
          <a:p>
            <a:pPr lvl="0" algn="ctr">
              <a:defRPr/>
            </a:pPr>
            <a:r>
              <a:rPr lang="es-CO" sz="3200" i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aún estaba hablando en oración, cuando el varón Gabriel, a quien había visto en la visión al principio, volando con presteza, vino a mí como a la hora del sacrificio de la tarde”.  </a:t>
            </a:r>
            <a:r>
              <a:rPr kumimoji="0" lang="es-CO" sz="3200" i="1" u="none" strike="noStrike" kern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8:20,21.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8476328" y="6120056"/>
            <a:ext cx="301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>
              <a:defRPr/>
            </a:pPr>
            <a:r>
              <a:rPr lang="es-CO" b="1" kern="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222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á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Damasco</Template>
  <TotalTime>7002</TotalTime>
  <Words>2033</Words>
  <Application>Microsoft Office PowerPoint</Application>
  <PresentationFormat>Presentación en pantalla (4:3)</PresentationFormat>
  <Paragraphs>156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8" baseType="lpstr">
      <vt:lpstr>Arial</vt:lpstr>
      <vt:lpstr>Arial Black</vt:lpstr>
      <vt:lpstr>Arial Narrow</vt:lpstr>
      <vt:lpstr>Arial Rounded MT Bold</vt:lpstr>
      <vt:lpstr>Calibri</vt:lpstr>
      <vt:lpstr>Cascadia Code</vt:lpstr>
      <vt:lpstr>Comic Sans MS</vt:lpstr>
      <vt:lpstr>Garamond</vt:lpstr>
      <vt:lpstr>Georgia</vt:lpstr>
      <vt:lpstr>Orgánico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TuSoft.org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TuSoft</dc:creator>
  <cp:lastModifiedBy>Evangelismo</cp:lastModifiedBy>
  <cp:revision>1274</cp:revision>
  <dcterms:created xsi:type="dcterms:W3CDTF">2015-08-28T22:36:02Z</dcterms:created>
  <dcterms:modified xsi:type="dcterms:W3CDTF">2024-06-01T21:19:01Z</dcterms:modified>
</cp:coreProperties>
</file>